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62" r:id="rId2"/>
    <p:sldId id="260" r:id="rId3"/>
    <p:sldId id="263" r:id="rId4"/>
    <p:sldId id="278" r:id="rId5"/>
    <p:sldId id="279" r:id="rId6"/>
    <p:sldId id="280" r:id="rId7"/>
    <p:sldId id="281" r:id="rId8"/>
    <p:sldId id="283" r:id="rId9"/>
    <p:sldId id="284" r:id="rId10"/>
    <p:sldId id="285" r:id="rId11"/>
    <p:sldId id="286" r:id="rId12"/>
    <p:sldId id="282" r:id="rId13"/>
  </p:sldIdLst>
  <p:sldSz cx="12192000" cy="6858000"/>
  <p:notesSz cx="7010400" cy="92964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0" roundtripDataSignature="AMtx7mjIu/A8PQIDcjrf7vs9AJPDgrdH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082" autoAdjust="0"/>
  </p:normalViewPr>
  <p:slideViewPr>
    <p:cSldViewPr snapToGrid="0">
      <p:cViewPr varScale="1">
        <p:scale>
          <a:sx n="91" d="100"/>
          <a:sy n="91"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46" Type="http://schemas.openxmlformats.org/officeDocument/2006/relationships/customXml" Target="../customXml/item2.xml"/><Relationship Id="rId2" Type="http://schemas.openxmlformats.org/officeDocument/2006/relationships/slide" Target="slides/slide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40" Type="http://customschemas.google.com/relationships/presentationmetadata" Target="metadata"/><Relationship Id="rId45"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38475" cy="4667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338" y="0"/>
            <a:ext cx="3038475" cy="46672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1675" y="4473575"/>
            <a:ext cx="5607050" cy="366077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675"/>
            <a:ext cx="3038475" cy="4667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338" y="8829675"/>
            <a:ext cx="3038475" cy="4667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6:notes"/>
          <p:cNvSpPr txBox="1">
            <a:spLocks noGrp="1"/>
          </p:cNvSpPr>
          <p:nvPr>
            <p:ph type="body" idx="1"/>
          </p:nvPr>
        </p:nvSpPr>
        <p:spPr>
          <a:xfrm>
            <a:off x="701675" y="4473575"/>
            <a:ext cx="5607050" cy="366077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99" name="Google Shape;199;p6: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5:notes"/>
          <p:cNvSpPr txBox="1">
            <a:spLocks noGrp="1"/>
          </p:cNvSpPr>
          <p:nvPr>
            <p:ph type="body" idx="1"/>
          </p:nvPr>
        </p:nvSpPr>
        <p:spPr>
          <a:xfrm>
            <a:off x="701675" y="4473575"/>
            <a:ext cx="5607050" cy="366077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5: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7:notes"/>
          <p:cNvSpPr txBox="1">
            <a:spLocks noGrp="1"/>
          </p:cNvSpPr>
          <p:nvPr>
            <p:ph type="body" idx="1"/>
          </p:nvPr>
        </p:nvSpPr>
        <p:spPr>
          <a:xfrm>
            <a:off x="701675" y="4473575"/>
            <a:ext cx="5607050" cy="366077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3" name="Google Shape;203;p7: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0687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about not sharing names, addresses, identifying information</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85593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26588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AI – AI not real and chatbots </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12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86350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page ">
  <p:cSld name="Title page ">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slide information slide ">
  <p:cSld name="blank slide information slide ">
    <p:spTree>
      <p:nvGrpSpPr>
        <p:cNvPr id="1" name="Shape 143"/>
        <p:cNvGrpSpPr/>
        <p:nvPr/>
      </p:nvGrpSpPr>
      <p:grpSpPr>
        <a:xfrm>
          <a:off x="0" y="0"/>
          <a:ext cx="0" cy="0"/>
          <a:chOff x="0" y="0"/>
          <a:chExt cx="0" cy="0"/>
        </a:xfrm>
      </p:grpSpPr>
      <p:sp>
        <p:nvSpPr>
          <p:cNvPr id="144" name="Google Shape;144;p49"/>
          <p:cNvSpPr/>
          <p:nvPr/>
        </p:nvSpPr>
        <p:spPr>
          <a:xfrm>
            <a:off x="103229" y="1398356"/>
            <a:ext cx="3911600" cy="4791894"/>
          </a:xfrm>
          <a:prstGeom prst="rect">
            <a:avLst/>
          </a:prstGeom>
          <a:solidFill>
            <a:srgbClr val="FFF2CD"/>
          </a:solidFill>
          <a:ln w="12700" cap="flat" cmpd="sng">
            <a:solidFill>
              <a:srgbClr val="FFF2C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45" name="Google Shape;145;p49"/>
          <p:cNvSpPr/>
          <p:nvPr/>
        </p:nvSpPr>
        <p:spPr>
          <a:xfrm>
            <a:off x="4090683" y="1414955"/>
            <a:ext cx="3911600" cy="4781037"/>
          </a:xfrm>
          <a:prstGeom prst="rect">
            <a:avLst/>
          </a:prstGeom>
          <a:solidFill>
            <a:srgbClr val="FFE393"/>
          </a:solidFill>
          <a:ln w="12700" cap="flat" cmpd="sng">
            <a:solidFill>
              <a:srgbClr val="FFE39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46" name="Google Shape;146;p49"/>
          <p:cNvSpPr/>
          <p:nvPr/>
        </p:nvSpPr>
        <p:spPr>
          <a:xfrm>
            <a:off x="8068969" y="1414955"/>
            <a:ext cx="3911600" cy="4778729"/>
          </a:xfrm>
          <a:prstGeom prst="rect">
            <a:avLst/>
          </a:prstGeom>
          <a:solidFill>
            <a:srgbClr val="DAA100"/>
          </a:solidFill>
          <a:ln w="12700" cap="flat" cmpd="sng">
            <a:solidFill>
              <a:srgbClr val="DAA1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cxnSp>
        <p:nvCxnSpPr>
          <p:cNvPr id="147" name="Google Shape;147;p49"/>
          <p:cNvCxnSpPr/>
          <p:nvPr/>
        </p:nvCxnSpPr>
        <p:spPr>
          <a:xfrm>
            <a:off x="123550" y="2033614"/>
            <a:ext cx="3849345" cy="0"/>
          </a:xfrm>
          <a:prstGeom prst="straightConnector1">
            <a:avLst/>
          </a:prstGeom>
          <a:noFill/>
          <a:ln w="9525" cap="flat" cmpd="sng">
            <a:solidFill>
              <a:srgbClr val="DAA100"/>
            </a:solidFill>
            <a:prstDash val="dash"/>
            <a:round/>
            <a:headEnd type="none" w="sm" len="sm"/>
            <a:tailEnd type="none" w="sm" len="sm"/>
          </a:ln>
        </p:spPr>
      </p:cxnSp>
      <p:cxnSp>
        <p:nvCxnSpPr>
          <p:cNvPr id="148" name="Google Shape;148;p49"/>
          <p:cNvCxnSpPr/>
          <p:nvPr/>
        </p:nvCxnSpPr>
        <p:spPr>
          <a:xfrm>
            <a:off x="141842" y="2637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49" name="Google Shape;149;p49"/>
          <p:cNvCxnSpPr/>
          <p:nvPr/>
        </p:nvCxnSpPr>
        <p:spPr>
          <a:xfrm>
            <a:off x="141842" y="3269653"/>
            <a:ext cx="3849345" cy="0"/>
          </a:xfrm>
          <a:prstGeom prst="straightConnector1">
            <a:avLst/>
          </a:prstGeom>
          <a:noFill/>
          <a:ln w="9525" cap="flat" cmpd="sng">
            <a:solidFill>
              <a:srgbClr val="DAA100"/>
            </a:solidFill>
            <a:prstDash val="dash"/>
            <a:round/>
            <a:headEnd type="none" w="sm" len="sm"/>
            <a:tailEnd type="none" w="sm" len="sm"/>
          </a:ln>
        </p:spPr>
      </p:cxnSp>
      <p:cxnSp>
        <p:nvCxnSpPr>
          <p:cNvPr id="150" name="Google Shape;150;p49"/>
          <p:cNvCxnSpPr/>
          <p:nvPr/>
        </p:nvCxnSpPr>
        <p:spPr>
          <a:xfrm>
            <a:off x="123550" y="39579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1" name="Google Shape;151;p49"/>
          <p:cNvCxnSpPr/>
          <p:nvPr/>
        </p:nvCxnSpPr>
        <p:spPr>
          <a:xfrm>
            <a:off x="123550" y="47199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2" name="Google Shape;152;p49"/>
          <p:cNvCxnSpPr/>
          <p:nvPr/>
        </p:nvCxnSpPr>
        <p:spPr>
          <a:xfrm>
            <a:off x="172969" y="5431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3" name="Google Shape;153;p49"/>
          <p:cNvCxnSpPr/>
          <p:nvPr/>
        </p:nvCxnSpPr>
        <p:spPr>
          <a:xfrm>
            <a:off x="4083884" y="6193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4" name="Google Shape;154;p49"/>
          <p:cNvCxnSpPr/>
          <p:nvPr/>
        </p:nvCxnSpPr>
        <p:spPr>
          <a:xfrm>
            <a:off x="4115011" y="5431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5" name="Google Shape;155;p49"/>
          <p:cNvCxnSpPr/>
          <p:nvPr/>
        </p:nvCxnSpPr>
        <p:spPr>
          <a:xfrm>
            <a:off x="4115011" y="47199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6" name="Google Shape;156;p49"/>
          <p:cNvCxnSpPr/>
          <p:nvPr/>
        </p:nvCxnSpPr>
        <p:spPr>
          <a:xfrm>
            <a:off x="4115011" y="3938614"/>
            <a:ext cx="3849345" cy="0"/>
          </a:xfrm>
          <a:prstGeom prst="straightConnector1">
            <a:avLst/>
          </a:prstGeom>
          <a:noFill/>
          <a:ln w="9525" cap="flat" cmpd="sng">
            <a:solidFill>
              <a:srgbClr val="DAA100"/>
            </a:solidFill>
            <a:prstDash val="dash"/>
            <a:round/>
            <a:headEnd type="none" w="sm" len="sm"/>
            <a:tailEnd type="none" w="sm" len="sm"/>
          </a:ln>
        </p:spPr>
      </p:cxnSp>
      <p:cxnSp>
        <p:nvCxnSpPr>
          <p:cNvPr id="157" name="Google Shape;157;p49"/>
          <p:cNvCxnSpPr/>
          <p:nvPr/>
        </p:nvCxnSpPr>
        <p:spPr>
          <a:xfrm>
            <a:off x="4115011" y="3269653"/>
            <a:ext cx="3849345" cy="0"/>
          </a:xfrm>
          <a:prstGeom prst="straightConnector1">
            <a:avLst/>
          </a:prstGeom>
          <a:noFill/>
          <a:ln w="9525" cap="flat" cmpd="sng">
            <a:solidFill>
              <a:srgbClr val="DAA100"/>
            </a:solidFill>
            <a:prstDash val="dash"/>
            <a:round/>
            <a:headEnd type="none" w="sm" len="sm"/>
            <a:tailEnd type="none" w="sm" len="sm"/>
          </a:ln>
        </p:spPr>
      </p:cxnSp>
      <p:cxnSp>
        <p:nvCxnSpPr>
          <p:cNvPr id="158" name="Google Shape;158;p49"/>
          <p:cNvCxnSpPr/>
          <p:nvPr/>
        </p:nvCxnSpPr>
        <p:spPr>
          <a:xfrm>
            <a:off x="4083884" y="2637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9" name="Google Shape;159;p49"/>
          <p:cNvCxnSpPr/>
          <p:nvPr/>
        </p:nvCxnSpPr>
        <p:spPr>
          <a:xfrm>
            <a:off x="4115011" y="2033614"/>
            <a:ext cx="3849345" cy="0"/>
          </a:xfrm>
          <a:prstGeom prst="straightConnector1">
            <a:avLst/>
          </a:prstGeom>
          <a:noFill/>
          <a:ln w="9525" cap="flat" cmpd="sng">
            <a:solidFill>
              <a:srgbClr val="DAA100"/>
            </a:solidFill>
            <a:prstDash val="dash"/>
            <a:round/>
            <a:headEnd type="none" w="sm" len="sm"/>
            <a:tailEnd type="none" w="sm" len="sm"/>
          </a:ln>
        </p:spPr>
      </p:cxnSp>
      <p:cxnSp>
        <p:nvCxnSpPr>
          <p:cNvPr id="160" name="Google Shape;160;p49"/>
          <p:cNvCxnSpPr/>
          <p:nvPr/>
        </p:nvCxnSpPr>
        <p:spPr>
          <a:xfrm>
            <a:off x="172969" y="6193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61" name="Google Shape;161;p49"/>
          <p:cNvCxnSpPr/>
          <p:nvPr/>
        </p:nvCxnSpPr>
        <p:spPr>
          <a:xfrm>
            <a:off x="8086277" y="1955420"/>
            <a:ext cx="3849345" cy="0"/>
          </a:xfrm>
          <a:prstGeom prst="straightConnector1">
            <a:avLst/>
          </a:prstGeom>
          <a:noFill/>
          <a:ln w="9525" cap="flat" cmpd="sng">
            <a:solidFill>
              <a:srgbClr val="FFF2CD"/>
            </a:solidFill>
            <a:prstDash val="dash"/>
            <a:round/>
            <a:headEnd type="none" w="sm" len="sm"/>
            <a:tailEnd type="none" w="sm" len="sm"/>
          </a:ln>
        </p:spPr>
      </p:cxnSp>
      <p:cxnSp>
        <p:nvCxnSpPr>
          <p:cNvPr id="162" name="Google Shape;162;p49"/>
          <p:cNvCxnSpPr/>
          <p:nvPr/>
        </p:nvCxnSpPr>
        <p:spPr>
          <a:xfrm>
            <a:off x="8100096" y="2637197"/>
            <a:ext cx="3849345" cy="0"/>
          </a:xfrm>
          <a:prstGeom prst="straightConnector1">
            <a:avLst/>
          </a:prstGeom>
          <a:noFill/>
          <a:ln w="9525" cap="flat" cmpd="sng">
            <a:solidFill>
              <a:srgbClr val="FFF2CD"/>
            </a:solidFill>
            <a:prstDash val="dash"/>
            <a:round/>
            <a:headEnd type="none" w="sm" len="sm"/>
            <a:tailEnd type="none" w="sm" len="sm"/>
          </a:ln>
        </p:spPr>
      </p:cxnSp>
      <p:cxnSp>
        <p:nvCxnSpPr>
          <p:cNvPr id="163" name="Google Shape;163;p49"/>
          <p:cNvCxnSpPr/>
          <p:nvPr/>
        </p:nvCxnSpPr>
        <p:spPr>
          <a:xfrm>
            <a:off x="8086277" y="3285750"/>
            <a:ext cx="3849345" cy="0"/>
          </a:xfrm>
          <a:prstGeom prst="straightConnector1">
            <a:avLst/>
          </a:prstGeom>
          <a:noFill/>
          <a:ln w="9525" cap="flat" cmpd="sng">
            <a:solidFill>
              <a:srgbClr val="FFF2CD"/>
            </a:solidFill>
            <a:prstDash val="dash"/>
            <a:round/>
            <a:headEnd type="none" w="sm" len="sm"/>
            <a:tailEnd type="none" w="sm" len="sm"/>
          </a:ln>
        </p:spPr>
      </p:cxnSp>
      <p:cxnSp>
        <p:nvCxnSpPr>
          <p:cNvPr id="164" name="Google Shape;164;p49"/>
          <p:cNvCxnSpPr/>
          <p:nvPr/>
        </p:nvCxnSpPr>
        <p:spPr>
          <a:xfrm>
            <a:off x="8131224" y="3938614"/>
            <a:ext cx="3849345" cy="0"/>
          </a:xfrm>
          <a:prstGeom prst="straightConnector1">
            <a:avLst/>
          </a:prstGeom>
          <a:noFill/>
          <a:ln w="9525" cap="flat" cmpd="sng">
            <a:solidFill>
              <a:srgbClr val="FFF2CD"/>
            </a:solidFill>
            <a:prstDash val="dash"/>
            <a:round/>
            <a:headEnd type="none" w="sm" len="sm"/>
            <a:tailEnd type="none" w="sm" len="sm"/>
          </a:ln>
        </p:spPr>
      </p:cxnSp>
      <p:cxnSp>
        <p:nvCxnSpPr>
          <p:cNvPr id="165" name="Google Shape;165;p49"/>
          <p:cNvCxnSpPr/>
          <p:nvPr/>
        </p:nvCxnSpPr>
        <p:spPr>
          <a:xfrm>
            <a:off x="8086277" y="6190249"/>
            <a:ext cx="3894292" cy="0"/>
          </a:xfrm>
          <a:prstGeom prst="straightConnector1">
            <a:avLst/>
          </a:prstGeom>
          <a:noFill/>
          <a:ln w="9525" cap="flat" cmpd="sng">
            <a:solidFill>
              <a:srgbClr val="FFF2CD"/>
            </a:solidFill>
            <a:prstDash val="dash"/>
            <a:round/>
            <a:headEnd type="none" w="sm" len="sm"/>
            <a:tailEnd type="none" w="sm" len="sm"/>
          </a:ln>
        </p:spPr>
      </p:cxnSp>
      <p:cxnSp>
        <p:nvCxnSpPr>
          <p:cNvPr id="166" name="Google Shape;166;p49"/>
          <p:cNvCxnSpPr/>
          <p:nvPr/>
        </p:nvCxnSpPr>
        <p:spPr>
          <a:xfrm>
            <a:off x="8100096" y="4719997"/>
            <a:ext cx="3849345" cy="0"/>
          </a:xfrm>
          <a:prstGeom prst="straightConnector1">
            <a:avLst/>
          </a:prstGeom>
          <a:noFill/>
          <a:ln w="9525" cap="flat" cmpd="sng">
            <a:solidFill>
              <a:srgbClr val="FFF2CD"/>
            </a:solidFill>
            <a:prstDash val="dash"/>
            <a:round/>
            <a:headEnd type="none" w="sm" len="sm"/>
            <a:tailEnd type="none" w="sm" len="sm"/>
          </a:ln>
        </p:spPr>
      </p:cxnSp>
      <p:cxnSp>
        <p:nvCxnSpPr>
          <p:cNvPr id="167" name="Google Shape;167;p49"/>
          <p:cNvCxnSpPr/>
          <p:nvPr/>
        </p:nvCxnSpPr>
        <p:spPr>
          <a:xfrm>
            <a:off x="8108750" y="5431197"/>
            <a:ext cx="3849345" cy="0"/>
          </a:xfrm>
          <a:prstGeom prst="straightConnector1">
            <a:avLst/>
          </a:prstGeom>
          <a:noFill/>
          <a:ln w="9525" cap="flat" cmpd="sng">
            <a:solidFill>
              <a:srgbClr val="FFF2CD"/>
            </a:solidFill>
            <a:prstDash val="dash"/>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fade">
                                      <p:cBhvr>
                                        <p:cTn id="7" dur="1000"/>
                                        <p:tgtEl>
                                          <p:spTgt spid="144"/>
                                        </p:tgtEl>
                                      </p:cBhvr>
                                    </p:animEffect>
                                  </p:childTnLst>
                                </p:cTn>
                              </p:par>
                              <p:par>
                                <p:cTn id="8" presetID="10" presetClass="entr" presetSubtype="0" fill="hold" nodeType="withEffect">
                                  <p:stCondLst>
                                    <p:cond delay="0"/>
                                  </p:stCondLst>
                                  <p:childTnLst>
                                    <p:set>
                                      <p:cBhvr>
                                        <p:cTn id="9" dur="1" fill="hold">
                                          <p:stCondLst>
                                            <p:cond delay="0"/>
                                          </p:stCondLst>
                                        </p:cTn>
                                        <p:tgtEl>
                                          <p:spTgt spid="147"/>
                                        </p:tgtEl>
                                        <p:attrNameLst>
                                          <p:attrName>style.visibility</p:attrName>
                                        </p:attrNameLst>
                                      </p:cBhvr>
                                      <p:to>
                                        <p:strVal val="visible"/>
                                      </p:to>
                                    </p:set>
                                    <p:animEffect transition="in" filter="fade">
                                      <p:cBhvr>
                                        <p:cTn id="10" dur="1000"/>
                                        <p:tgtEl>
                                          <p:spTgt spid="147"/>
                                        </p:tgtEl>
                                      </p:cBhvr>
                                    </p:animEffect>
                                  </p:childTnLst>
                                </p:cTn>
                              </p:par>
                              <p:par>
                                <p:cTn id="11" presetID="10" presetClass="entr" presetSubtype="0" fill="hold" nodeType="withEffect">
                                  <p:stCondLst>
                                    <p:cond delay="0"/>
                                  </p:stCondLst>
                                  <p:childTnLst>
                                    <p:set>
                                      <p:cBhvr>
                                        <p:cTn id="12" dur="1" fill="hold">
                                          <p:stCondLst>
                                            <p:cond delay="0"/>
                                          </p:stCondLst>
                                        </p:cTn>
                                        <p:tgtEl>
                                          <p:spTgt spid="148"/>
                                        </p:tgtEl>
                                        <p:attrNameLst>
                                          <p:attrName>style.visibility</p:attrName>
                                        </p:attrNameLst>
                                      </p:cBhvr>
                                      <p:to>
                                        <p:strVal val="visible"/>
                                      </p:to>
                                    </p:set>
                                    <p:animEffect transition="in" filter="fade">
                                      <p:cBhvr>
                                        <p:cTn id="13" dur="1000"/>
                                        <p:tgtEl>
                                          <p:spTgt spid="148"/>
                                        </p:tgtEl>
                                      </p:cBhvr>
                                    </p:animEffect>
                                  </p:childTnLst>
                                </p:cTn>
                              </p:par>
                              <p:par>
                                <p:cTn id="14" presetID="10" presetClass="entr" presetSubtype="0" fill="hold" nodeType="withEffect">
                                  <p:stCondLst>
                                    <p:cond delay="0"/>
                                  </p:stCondLst>
                                  <p:childTnLst>
                                    <p:set>
                                      <p:cBhvr>
                                        <p:cTn id="15" dur="1" fill="hold">
                                          <p:stCondLst>
                                            <p:cond delay="0"/>
                                          </p:stCondLst>
                                        </p:cTn>
                                        <p:tgtEl>
                                          <p:spTgt spid="149"/>
                                        </p:tgtEl>
                                        <p:attrNameLst>
                                          <p:attrName>style.visibility</p:attrName>
                                        </p:attrNameLst>
                                      </p:cBhvr>
                                      <p:to>
                                        <p:strVal val="visible"/>
                                      </p:to>
                                    </p:set>
                                    <p:animEffect transition="in" filter="fade">
                                      <p:cBhvr>
                                        <p:cTn id="16" dur="1000"/>
                                        <p:tgtEl>
                                          <p:spTgt spid="149"/>
                                        </p:tgtEl>
                                      </p:cBhvr>
                                    </p:animEffect>
                                  </p:childTnLst>
                                </p:cTn>
                              </p:par>
                              <p:par>
                                <p:cTn id="17" presetID="10" presetClass="entr" presetSubtype="0" fill="hold" nodeType="withEffect">
                                  <p:stCondLst>
                                    <p:cond delay="0"/>
                                  </p:stCondLst>
                                  <p:childTnLst>
                                    <p:set>
                                      <p:cBhvr>
                                        <p:cTn id="18" dur="1" fill="hold">
                                          <p:stCondLst>
                                            <p:cond delay="0"/>
                                          </p:stCondLst>
                                        </p:cTn>
                                        <p:tgtEl>
                                          <p:spTgt spid="150"/>
                                        </p:tgtEl>
                                        <p:attrNameLst>
                                          <p:attrName>style.visibility</p:attrName>
                                        </p:attrNameLst>
                                      </p:cBhvr>
                                      <p:to>
                                        <p:strVal val="visible"/>
                                      </p:to>
                                    </p:set>
                                    <p:animEffect transition="in" filter="fade">
                                      <p:cBhvr>
                                        <p:cTn id="19" dur="1000"/>
                                        <p:tgtEl>
                                          <p:spTgt spid="150"/>
                                        </p:tgtEl>
                                      </p:cBhvr>
                                    </p:animEffect>
                                  </p:childTnLst>
                                </p:cTn>
                              </p:par>
                              <p:par>
                                <p:cTn id="20" presetID="10" presetClass="entr" presetSubtype="0" fill="hold" nodeType="withEffect">
                                  <p:stCondLst>
                                    <p:cond delay="0"/>
                                  </p:stCondLst>
                                  <p:childTnLst>
                                    <p:set>
                                      <p:cBhvr>
                                        <p:cTn id="21" dur="1" fill="hold">
                                          <p:stCondLst>
                                            <p:cond delay="0"/>
                                          </p:stCondLst>
                                        </p:cTn>
                                        <p:tgtEl>
                                          <p:spTgt spid="151"/>
                                        </p:tgtEl>
                                        <p:attrNameLst>
                                          <p:attrName>style.visibility</p:attrName>
                                        </p:attrNameLst>
                                      </p:cBhvr>
                                      <p:to>
                                        <p:strVal val="visible"/>
                                      </p:to>
                                    </p:set>
                                    <p:animEffect transition="in" filter="fade">
                                      <p:cBhvr>
                                        <p:cTn id="22" dur="1000"/>
                                        <p:tgtEl>
                                          <p:spTgt spid="151"/>
                                        </p:tgtEl>
                                      </p:cBhvr>
                                    </p:animEffect>
                                  </p:childTnLst>
                                </p:cTn>
                              </p:par>
                              <p:par>
                                <p:cTn id="23" presetID="10" presetClass="entr" presetSubtype="0" fill="hold" nodeType="withEffect">
                                  <p:stCondLst>
                                    <p:cond delay="0"/>
                                  </p:stCondLst>
                                  <p:childTnLst>
                                    <p:set>
                                      <p:cBhvr>
                                        <p:cTn id="24" dur="1" fill="hold">
                                          <p:stCondLst>
                                            <p:cond delay="0"/>
                                          </p:stCondLst>
                                        </p:cTn>
                                        <p:tgtEl>
                                          <p:spTgt spid="152"/>
                                        </p:tgtEl>
                                        <p:attrNameLst>
                                          <p:attrName>style.visibility</p:attrName>
                                        </p:attrNameLst>
                                      </p:cBhvr>
                                      <p:to>
                                        <p:strVal val="visible"/>
                                      </p:to>
                                    </p:set>
                                    <p:animEffect transition="in" filter="fade">
                                      <p:cBhvr>
                                        <p:cTn id="25" dur="1000"/>
                                        <p:tgtEl>
                                          <p:spTgt spid="152"/>
                                        </p:tgtEl>
                                      </p:cBhvr>
                                    </p:animEffect>
                                  </p:childTnLst>
                                </p:cTn>
                              </p:par>
                              <p:par>
                                <p:cTn id="26" presetID="10" presetClass="entr" presetSubtype="0" fill="hold" nodeType="withEffect">
                                  <p:stCondLst>
                                    <p:cond delay="0"/>
                                  </p:stCondLst>
                                  <p:childTnLst>
                                    <p:set>
                                      <p:cBhvr>
                                        <p:cTn id="27" dur="1" fill="hold">
                                          <p:stCondLst>
                                            <p:cond delay="0"/>
                                          </p:stCondLst>
                                        </p:cTn>
                                        <p:tgtEl>
                                          <p:spTgt spid="160"/>
                                        </p:tgtEl>
                                        <p:attrNameLst>
                                          <p:attrName>style.visibility</p:attrName>
                                        </p:attrNameLst>
                                      </p:cBhvr>
                                      <p:to>
                                        <p:strVal val="visible"/>
                                      </p:to>
                                    </p:set>
                                    <p:animEffect transition="in" filter="fade">
                                      <p:cBhvr>
                                        <p:cTn id="28" dur="1000"/>
                                        <p:tgtEl>
                                          <p:spTgt spid="16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45"/>
                                        </p:tgtEl>
                                        <p:attrNameLst>
                                          <p:attrName>style.visibility</p:attrName>
                                        </p:attrNameLst>
                                      </p:cBhvr>
                                      <p:to>
                                        <p:strVal val="visible"/>
                                      </p:to>
                                    </p:set>
                                    <p:animEffect transition="in" filter="fade">
                                      <p:cBhvr>
                                        <p:cTn id="33" dur="1000"/>
                                        <p:tgtEl>
                                          <p:spTgt spid="145"/>
                                        </p:tgtEl>
                                      </p:cBhvr>
                                    </p:animEffect>
                                  </p:childTnLst>
                                </p:cTn>
                              </p:par>
                              <p:par>
                                <p:cTn id="34" presetID="10" presetClass="entr" presetSubtype="0" fill="hold" nodeType="withEffect">
                                  <p:stCondLst>
                                    <p:cond delay="0"/>
                                  </p:stCondLst>
                                  <p:childTnLst>
                                    <p:set>
                                      <p:cBhvr>
                                        <p:cTn id="35" dur="1" fill="hold">
                                          <p:stCondLst>
                                            <p:cond delay="0"/>
                                          </p:stCondLst>
                                        </p:cTn>
                                        <p:tgtEl>
                                          <p:spTgt spid="153"/>
                                        </p:tgtEl>
                                        <p:attrNameLst>
                                          <p:attrName>style.visibility</p:attrName>
                                        </p:attrNameLst>
                                      </p:cBhvr>
                                      <p:to>
                                        <p:strVal val="visible"/>
                                      </p:to>
                                    </p:set>
                                    <p:animEffect transition="in" filter="fade">
                                      <p:cBhvr>
                                        <p:cTn id="36" dur="1000"/>
                                        <p:tgtEl>
                                          <p:spTgt spid="153"/>
                                        </p:tgtEl>
                                      </p:cBhvr>
                                    </p:animEffect>
                                  </p:childTnLst>
                                </p:cTn>
                              </p:par>
                              <p:par>
                                <p:cTn id="37" presetID="10" presetClass="entr" presetSubtype="0" fill="hold" nodeType="withEffect">
                                  <p:stCondLst>
                                    <p:cond delay="0"/>
                                  </p:stCondLst>
                                  <p:childTnLst>
                                    <p:set>
                                      <p:cBhvr>
                                        <p:cTn id="38" dur="1" fill="hold">
                                          <p:stCondLst>
                                            <p:cond delay="0"/>
                                          </p:stCondLst>
                                        </p:cTn>
                                        <p:tgtEl>
                                          <p:spTgt spid="154"/>
                                        </p:tgtEl>
                                        <p:attrNameLst>
                                          <p:attrName>style.visibility</p:attrName>
                                        </p:attrNameLst>
                                      </p:cBhvr>
                                      <p:to>
                                        <p:strVal val="visible"/>
                                      </p:to>
                                    </p:set>
                                    <p:animEffect transition="in" filter="fade">
                                      <p:cBhvr>
                                        <p:cTn id="39" dur="1000"/>
                                        <p:tgtEl>
                                          <p:spTgt spid="154"/>
                                        </p:tgtEl>
                                      </p:cBhvr>
                                    </p:animEffect>
                                  </p:childTnLst>
                                </p:cTn>
                              </p:par>
                              <p:par>
                                <p:cTn id="40" presetID="10" presetClass="entr" presetSubtype="0" fill="hold" nodeType="withEffect">
                                  <p:stCondLst>
                                    <p:cond delay="0"/>
                                  </p:stCondLst>
                                  <p:childTnLst>
                                    <p:set>
                                      <p:cBhvr>
                                        <p:cTn id="41" dur="1" fill="hold">
                                          <p:stCondLst>
                                            <p:cond delay="0"/>
                                          </p:stCondLst>
                                        </p:cTn>
                                        <p:tgtEl>
                                          <p:spTgt spid="155"/>
                                        </p:tgtEl>
                                        <p:attrNameLst>
                                          <p:attrName>style.visibility</p:attrName>
                                        </p:attrNameLst>
                                      </p:cBhvr>
                                      <p:to>
                                        <p:strVal val="visible"/>
                                      </p:to>
                                    </p:set>
                                    <p:animEffect transition="in" filter="fade">
                                      <p:cBhvr>
                                        <p:cTn id="42" dur="1000"/>
                                        <p:tgtEl>
                                          <p:spTgt spid="155"/>
                                        </p:tgtEl>
                                      </p:cBhvr>
                                    </p:animEffect>
                                  </p:childTnLst>
                                </p:cTn>
                              </p:par>
                              <p:par>
                                <p:cTn id="43" presetID="10" presetClass="entr" presetSubtype="0" fill="hold" nodeType="withEffect">
                                  <p:stCondLst>
                                    <p:cond delay="0"/>
                                  </p:stCondLst>
                                  <p:childTnLst>
                                    <p:set>
                                      <p:cBhvr>
                                        <p:cTn id="44" dur="1" fill="hold">
                                          <p:stCondLst>
                                            <p:cond delay="0"/>
                                          </p:stCondLst>
                                        </p:cTn>
                                        <p:tgtEl>
                                          <p:spTgt spid="156"/>
                                        </p:tgtEl>
                                        <p:attrNameLst>
                                          <p:attrName>style.visibility</p:attrName>
                                        </p:attrNameLst>
                                      </p:cBhvr>
                                      <p:to>
                                        <p:strVal val="visible"/>
                                      </p:to>
                                    </p:set>
                                    <p:animEffect transition="in" filter="fade">
                                      <p:cBhvr>
                                        <p:cTn id="45" dur="1000"/>
                                        <p:tgtEl>
                                          <p:spTgt spid="156"/>
                                        </p:tgtEl>
                                      </p:cBhvr>
                                    </p:animEffect>
                                  </p:childTnLst>
                                </p:cTn>
                              </p:par>
                              <p:par>
                                <p:cTn id="46" presetID="10" presetClass="entr" presetSubtype="0" fill="hold" nodeType="withEffect">
                                  <p:stCondLst>
                                    <p:cond delay="0"/>
                                  </p:stCondLst>
                                  <p:childTnLst>
                                    <p:set>
                                      <p:cBhvr>
                                        <p:cTn id="47" dur="1" fill="hold">
                                          <p:stCondLst>
                                            <p:cond delay="0"/>
                                          </p:stCondLst>
                                        </p:cTn>
                                        <p:tgtEl>
                                          <p:spTgt spid="157"/>
                                        </p:tgtEl>
                                        <p:attrNameLst>
                                          <p:attrName>style.visibility</p:attrName>
                                        </p:attrNameLst>
                                      </p:cBhvr>
                                      <p:to>
                                        <p:strVal val="visible"/>
                                      </p:to>
                                    </p:set>
                                    <p:animEffect transition="in" filter="fade">
                                      <p:cBhvr>
                                        <p:cTn id="48" dur="1000"/>
                                        <p:tgtEl>
                                          <p:spTgt spid="157"/>
                                        </p:tgtEl>
                                      </p:cBhvr>
                                    </p:animEffect>
                                  </p:childTnLst>
                                </p:cTn>
                              </p:par>
                              <p:par>
                                <p:cTn id="49" presetID="10" presetClass="entr" presetSubtype="0" fill="hold" nodeType="withEffect">
                                  <p:stCondLst>
                                    <p:cond delay="0"/>
                                  </p:stCondLst>
                                  <p:childTnLst>
                                    <p:set>
                                      <p:cBhvr>
                                        <p:cTn id="50" dur="1" fill="hold">
                                          <p:stCondLst>
                                            <p:cond delay="0"/>
                                          </p:stCondLst>
                                        </p:cTn>
                                        <p:tgtEl>
                                          <p:spTgt spid="158"/>
                                        </p:tgtEl>
                                        <p:attrNameLst>
                                          <p:attrName>style.visibility</p:attrName>
                                        </p:attrNameLst>
                                      </p:cBhvr>
                                      <p:to>
                                        <p:strVal val="visible"/>
                                      </p:to>
                                    </p:set>
                                    <p:animEffect transition="in" filter="fade">
                                      <p:cBhvr>
                                        <p:cTn id="51" dur="1000"/>
                                        <p:tgtEl>
                                          <p:spTgt spid="158"/>
                                        </p:tgtEl>
                                      </p:cBhvr>
                                    </p:animEffect>
                                  </p:childTnLst>
                                </p:cTn>
                              </p:par>
                              <p:par>
                                <p:cTn id="52" presetID="10" presetClass="entr" presetSubtype="0" fill="hold" nodeType="withEffect">
                                  <p:stCondLst>
                                    <p:cond delay="0"/>
                                  </p:stCondLst>
                                  <p:childTnLst>
                                    <p:set>
                                      <p:cBhvr>
                                        <p:cTn id="53" dur="1" fill="hold">
                                          <p:stCondLst>
                                            <p:cond delay="0"/>
                                          </p:stCondLst>
                                        </p:cTn>
                                        <p:tgtEl>
                                          <p:spTgt spid="159"/>
                                        </p:tgtEl>
                                        <p:attrNameLst>
                                          <p:attrName>style.visibility</p:attrName>
                                        </p:attrNameLst>
                                      </p:cBhvr>
                                      <p:to>
                                        <p:strVal val="visible"/>
                                      </p:to>
                                    </p:set>
                                    <p:animEffect transition="in" filter="fade">
                                      <p:cBhvr>
                                        <p:cTn id="54" dur="1000"/>
                                        <p:tgtEl>
                                          <p:spTgt spid="15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46"/>
                                        </p:tgtEl>
                                        <p:attrNameLst>
                                          <p:attrName>style.visibility</p:attrName>
                                        </p:attrNameLst>
                                      </p:cBhvr>
                                      <p:to>
                                        <p:strVal val="visible"/>
                                      </p:to>
                                    </p:set>
                                    <p:animEffect transition="in" filter="fade">
                                      <p:cBhvr>
                                        <p:cTn id="59" dur="1000"/>
                                        <p:tgtEl>
                                          <p:spTgt spid="146"/>
                                        </p:tgtEl>
                                      </p:cBhvr>
                                    </p:animEffect>
                                  </p:childTnLst>
                                </p:cTn>
                              </p:par>
                              <p:par>
                                <p:cTn id="60" presetID="10" presetClass="entr" presetSubtype="0" fill="hold" nodeType="withEffect">
                                  <p:stCondLst>
                                    <p:cond delay="0"/>
                                  </p:stCondLst>
                                  <p:childTnLst>
                                    <p:set>
                                      <p:cBhvr>
                                        <p:cTn id="61" dur="1" fill="hold">
                                          <p:stCondLst>
                                            <p:cond delay="0"/>
                                          </p:stCondLst>
                                        </p:cTn>
                                        <p:tgtEl>
                                          <p:spTgt spid="161"/>
                                        </p:tgtEl>
                                        <p:attrNameLst>
                                          <p:attrName>style.visibility</p:attrName>
                                        </p:attrNameLst>
                                      </p:cBhvr>
                                      <p:to>
                                        <p:strVal val="visible"/>
                                      </p:to>
                                    </p:set>
                                    <p:animEffect transition="in" filter="fade">
                                      <p:cBhvr>
                                        <p:cTn id="62" dur="1000"/>
                                        <p:tgtEl>
                                          <p:spTgt spid="161"/>
                                        </p:tgtEl>
                                      </p:cBhvr>
                                    </p:animEffect>
                                  </p:childTnLst>
                                </p:cTn>
                              </p:par>
                              <p:par>
                                <p:cTn id="63" presetID="10" presetClass="entr" presetSubtype="0" fill="hold" nodeType="withEffect">
                                  <p:stCondLst>
                                    <p:cond delay="0"/>
                                  </p:stCondLst>
                                  <p:childTnLst>
                                    <p:set>
                                      <p:cBhvr>
                                        <p:cTn id="64" dur="1" fill="hold">
                                          <p:stCondLst>
                                            <p:cond delay="0"/>
                                          </p:stCondLst>
                                        </p:cTn>
                                        <p:tgtEl>
                                          <p:spTgt spid="162"/>
                                        </p:tgtEl>
                                        <p:attrNameLst>
                                          <p:attrName>style.visibility</p:attrName>
                                        </p:attrNameLst>
                                      </p:cBhvr>
                                      <p:to>
                                        <p:strVal val="visible"/>
                                      </p:to>
                                    </p:set>
                                    <p:animEffect transition="in" filter="fade">
                                      <p:cBhvr>
                                        <p:cTn id="65" dur="1000"/>
                                        <p:tgtEl>
                                          <p:spTgt spid="162"/>
                                        </p:tgtEl>
                                      </p:cBhvr>
                                    </p:animEffect>
                                  </p:childTnLst>
                                </p:cTn>
                              </p:par>
                              <p:par>
                                <p:cTn id="66" presetID="10" presetClass="entr" presetSubtype="0" fill="hold" nodeType="withEffect">
                                  <p:stCondLst>
                                    <p:cond delay="0"/>
                                  </p:stCondLst>
                                  <p:childTnLst>
                                    <p:set>
                                      <p:cBhvr>
                                        <p:cTn id="67" dur="1" fill="hold">
                                          <p:stCondLst>
                                            <p:cond delay="0"/>
                                          </p:stCondLst>
                                        </p:cTn>
                                        <p:tgtEl>
                                          <p:spTgt spid="163"/>
                                        </p:tgtEl>
                                        <p:attrNameLst>
                                          <p:attrName>style.visibility</p:attrName>
                                        </p:attrNameLst>
                                      </p:cBhvr>
                                      <p:to>
                                        <p:strVal val="visible"/>
                                      </p:to>
                                    </p:set>
                                    <p:animEffect transition="in" filter="fade">
                                      <p:cBhvr>
                                        <p:cTn id="68" dur="1000"/>
                                        <p:tgtEl>
                                          <p:spTgt spid="163"/>
                                        </p:tgtEl>
                                      </p:cBhvr>
                                    </p:animEffect>
                                  </p:childTnLst>
                                </p:cTn>
                              </p:par>
                              <p:par>
                                <p:cTn id="69" presetID="10" presetClass="entr" presetSubtype="0" fill="hold" nodeType="withEffect">
                                  <p:stCondLst>
                                    <p:cond delay="0"/>
                                  </p:stCondLst>
                                  <p:childTnLst>
                                    <p:set>
                                      <p:cBhvr>
                                        <p:cTn id="70" dur="1" fill="hold">
                                          <p:stCondLst>
                                            <p:cond delay="0"/>
                                          </p:stCondLst>
                                        </p:cTn>
                                        <p:tgtEl>
                                          <p:spTgt spid="164"/>
                                        </p:tgtEl>
                                        <p:attrNameLst>
                                          <p:attrName>style.visibility</p:attrName>
                                        </p:attrNameLst>
                                      </p:cBhvr>
                                      <p:to>
                                        <p:strVal val="visible"/>
                                      </p:to>
                                    </p:set>
                                    <p:animEffect transition="in" filter="fade">
                                      <p:cBhvr>
                                        <p:cTn id="71" dur="1000"/>
                                        <p:tgtEl>
                                          <p:spTgt spid="164"/>
                                        </p:tgtEl>
                                      </p:cBhvr>
                                    </p:animEffect>
                                  </p:childTnLst>
                                </p:cTn>
                              </p:par>
                              <p:par>
                                <p:cTn id="72" presetID="10" presetClass="entr" presetSubtype="0" fill="hold" nodeType="withEffect">
                                  <p:stCondLst>
                                    <p:cond delay="0"/>
                                  </p:stCondLst>
                                  <p:childTnLst>
                                    <p:set>
                                      <p:cBhvr>
                                        <p:cTn id="73" dur="1" fill="hold">
                                          <p:stCondLst>
                                            <p:cond delay="0"/>
                                          </p:stCondLst>
                                        </p:cTn>
                                        <p:tgtEl>
                                          <p:spTgt spid="165"/>
                                        </p:tgtEl>
                                        <p:attrNameLst>
                                          <p:attrName>style.visibility</p:attrName>
                                        </p:attrNameLst>
                                      </p:cBhvr>
                                      <p:to>
                                        <p:strVal val="visible"/>
                                      </p:to>
                                    </p:set>
                                    <p:animEffect transition="in" filter="fade">
                                      <p:cBhvr>
                                        <p:cTn id="74" dur="1000"/>
                                        <p:tgtEl>
                                          <p:spTgt spid="165"/>
                                        </p:tgtEl>
                                      </p:cBhvr>
                                    </p:animEffect>
                                  </p:childTnLst>
                                </p:cTn>
                              </p:par>
                              <p:par>
                                <p:cTn id="75" presetID="10" presetClass="entr" presetSubtype="0" fill="hold" nodeType="withEffect">
                                  <p:stCondLst>
                                    <p:cond delay="0"/>
                                  </p:stCondLst>
                                  <p:childTnLst>
                                    <p:set>
                                      <p:cBhvr>
                                        <p:cTn id="76" dur="1" fill="hold">
                                          <p:stCondLst>
                                            <p:cond delay="0"/>
                                          </p:stCondLst>
                                        </p:cTn>
                                        <p:tgtEl>
                                          <p:spTgt spid="166"/>
                                        </p:tgtEl>
                                        <p:attrNameLst>
                                          <p:attrName>style.visibility</p:attrName>
                                        </p:attrNameLst>
                                      </p:cBhvr>
                                      <p:to>
                                        <p:strVal val="visible"/>
                                      </p:to>
                                    </p:set>
                                    <p:animEffect transition="in" filter="fade">
                                      <p:cBhvr>
                                        <p:cTn id="77" dur="1000"/>
                                        <p:tgtEl>
                                          <p:spTgt spid="166"/>
                                        </p:tgtEl>
                                      </p:cBhvr>
                                    </p:animEffect>
                                  </p:childTnLst>
                                </p:cTn>
                              </p:par>
                              <p:par>
                                <p:cTn id="78" presetID="10" presetClass="entr" presetSubtype="0" fill="hold" nodeType="withEffect">
                                  <p:stCondLst>
                                    <p:cond delay="0"/>
                                  </p:stCondLst>
                                  <p:childTnLst>
                                    <p:set>
                                      <p:cBhvr>
                                        <p:cTn id="79" dur="1" fill="hold">
                                          <p:stCondLst>
                                            <p:cond delay="0"/>
                                          </p:stCondLst>
                                        </p:cTn>
                                        <p:tgtEl>
                                          <p:spTgt spid="167"/>
                                        </p:tgtEl>
                                        <p:attrNameLst>
                                          <p:attrName>style.visibility</p:attrName>
                                        </p:attrNameLst>
                                      </p:cBhvr>
                                      <p:to>
                                        <p:strVal val="visible"/>
                                      </p:to>
                                    </p:set>
                                    <p:animEffect transition="in" filter="fade">
                                      <p:cBhvr>
                                        <p:cTn id="80" dur="100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33"/>
          <p:cNvGrpSpPr/>
          <p:nvPr/>
        </p:nvGrpSpPr>
        <p:grpSpPr>
          <a:xfrm>
            <a:off x="124718" y="313925"/>
            <a:ext cx="8125321" cy="2202060"/>
            <a:chOff x="0" y="-57150"/>
            <a:chExt cx="3210003" cy="869950"/>
          </a:xfrm>
        </p:grpSpPr>
        <p:sp>
          <p:nvSpPr>
            <p:cNvPr id="11" name="Google Shape;11;p33"/>
            <p:cNvSpPr/>
            <p:nvPr/>
          </p:nvSpPr>
          <p:spPr>
            <a:xfrm>
              <a:off x="0" y="0"/>
              <a:ext cx="3210003" cy="179528"/>
            </a:xfrm>
            <a:custGeom>
              <a:avLst/>
              <a:gdLst/>
              <a:ahLst/>
              <a:cxnLst/>
              <a:rect l="l" t="t" r="r" b="b"/>
              <a:pathLst>
                <a:path w="3210003" h="179528" extrusionOk="0">
                  <a:moveTo>
                    <a:pt x="0" y="0"/>
                  </a:moveTo>
                  <a:lnTo>
                    <a:pt x="3210003" y="0"/>
                  </a:lnTo>
                  <a:lnTo>
                    <a:pt x="3210003" y="179528"/>
                  </a:lnTo>
                  <a:lnTo>
                    <a:pt x="0" y="179528"/>
                  </a:lnTo>
                  <a:close/>
                </a:path>
              </a:pathLst>
            </a:custGeom>
            <a:solidFill>
              <a:srgbClr val="C8A01A"/>
            </a:solidFill>
            <a:ln w="38100" cap="flat" cmpd="sng">
              <a:solidFill>
                <a:srgbClr val="C8A01A"/>
              </a:solidFill>
              <a:prstDash val="solid"/>
              <a:round/>
              <a:headEnd type="none" w="sm" len="sm"/>
              <a:tailEnd type="none" w="sm" len="sm"/>
            </a:ln>
          </p:spPr>
        </p:sp>
        <p:sp>
          <p:nvSpPr>
            <p:cNvPr id="12" name="Google Shape;12;p33"/>
            <p:cNvSpPr txBox="1"/>
            <p:nvPr/>
          </p:nvSpPr>
          <p:spPr>
            <a:xfrm>
              <a:off x="0" y="-57150"/>
              <a:ext cx="812800" cy="869950"/>
            </a:xfrm>
            <a:prstGeom prst="rect">
              <a:avLst/>
            </a:prstGeom>
            <a:noFill/>
            <a:ln>
              <a:noFill/>
            </a:ln>
          </p:spPr>
          <p:txBody>
            <a:bodyPr spcFirstLastPara="1" wrap="square" lIns="33850" tIns="33850" rIns="33850" bIns="33850" anchor="ctr" anchorCtr="0">
              <a:noAutofit/>
            </a:bodyPr>
            <a:lstStyle/>
            <a:p>
              <a:pPr marL="0" marR="0" lvl="0" indent="0" algn="ctr" rtl="0">
                <a:lnSpc>
                  <a:spcPct val="186666"/>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pic>
        <p:nvPicPr>
          <p:cNvPr id="13" name="Google Shape;13;p33"/>
          <p:cNvPicPr preferRelativeResize="0"/>
          <p:nvPr/>
        </p:nvPicPr>
        <p:blipFill rotWithShape="1">
          <a:blip r:embed="rId4">
            <a:alphaModFix/>
          </a:blip>
          <a:srcRect/>
          <a:stretch/>
        </p:blipFill>
        <p:spPr>
          <a:xfrm>
            <a:off x="8374757" y="235263"/>
            <a:ext cx="3637478" cy="901075"/>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64"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 name="Title 1">
            <a:extLst>
              <a:ext uri="{FF2B5EF4-FFF2-40B4-BE49-F238E27FC236}">
                <a16:creationId xmlns:a16="http://schemas.microsoft.com/office/drawing/2014/main" id="{D393D4F0-B027-C846-89CA-B2A5F7B98D00}"/>
              </a:ext>
            </a:extLst>
          </p:cNvPr>
          <p:cNvSpPr txBox="1">
            <a:spLocks/>
          </p:cNvSpPr>
          <p:nvPr/>
        </p:nvSpPr>
        <p:spPr>
          <a:xfrm>
            <a:off x="88601" y="4786523"/>
            <a:ext cx="5330952" cy="338897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On the first day of </a:t>
            </a:r>
            <a:r>
              <a:rPr lang="en-GB" sz="3200" b="1" dirty="0" err="1">
                <a:solidFill>
                  <a:srgbClr val="00B050"/>
                </a:solidFill>
                <a:latin typeface="Calibri" panose="020F0502020204030204" pitchFamily="34" charset="0"/>
                <a:ea typeface="Calibri" panose="020F0502020204030204" pitchFamily="34" charset="0"/>
                <a:cs typeface="Calibri" panose="020F0502020204030204" pitchFamily="34" charset="0"/>
              </a:rPr>
              <a:t>Clickmas</a:t>
            </a:r>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   my child said to me, </a:t>
            </a:r>
          </a:p>
          <a:p>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“Can I have that new device, app or game?” </a:t>
            </a:r>
          </a:p>
        </p:txBody>
      </p:sp>
      <p:pic>
        <p:nvPicPr>
          <p:cNvPr id="5" name="Picture 4">
            <a:extLst>
              <a:ext uri="{FF2B5EF4-FFF2-40B4-BE49-F238E27FC236}">
                <a16:creationId xmlns:a16="http://schemas.microsoft.com/office/drawing/2014/main" id="{B115DD2D-66B3-6A97-1807-3F85B4D0A0EF}"/>
              </a:ext>
            </a:extLst>
          </p:cNvPr>
          <p:cNvPicPr>
            <a:picLocks noChangeAspect="1"/>
          </p:cNvPicPr>
          <p:nvPr/>
        </p:nvPicPr>
        <p:blipFill>
          <a:blip r:embed="rId3">
            <a:alphaModFix/>
          </a:blip>
          <a:stretch>
            <a:fillRect/>
          </a:stretch>
        </p:blipFill>
        <p:spPr>
          <a:xfrm>
            <a:off x="1154916" y="1282776"/>
            <a:ext cx="3198322" cy="323723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Content Placeholder 2">
            <a:extLst>
              <a:ext uri="{FF2B5EF4-FFF2-40B4-BE49-F238E27FC236}">
                <a16:creationId xmlns:a16="http://schemas.microsoft.com/office/drawing/2014/main" id="{E62AF5D2-51A5-4371-59AD-55C84A4DAF28}"/>
              </a:ext>
            </a:extLst>
          </p:cNvPr>
          <p:cNvSpPr txBox="1">
            <a:spLocks/>
          </p:cNvSpPr>
          <p:nvPr/>
        </p:nvSpPr>
        <p:spPr>
          <a:xfrm>
            <a:off x="5419553" y="1166018"/>
            <a:ext cx="6688364" cy="45259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Parental settings are really important for everyone to understand, it's useful to know what controls you can have and how you can keep the whole family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safe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online</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First look at what settings you can put in place on your home Wi-Fi, then on your devices and then on the games and apps your children use</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Many platforms allow you to set limits and restrictions, explore these tools together so your children see this as a shared responsibility, not just a set of rules</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This three-step approach will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filter</a:t>
            </a:r>
            <a:r>
              <a:rPr lang="en-GB" sz="2400" dirty="0">
                <a:solidFill>
                  <a:srgbClr val="00B050"/>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out most of the harmful content while you continue to</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monitor</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the content they are accessing</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4DA35F0B-412B-5A30-1C53-EF013CF7B265}"/>
              </a:ext>
            </a:extLst>
          </p:cNvPr>
          <p:cNvSpPr txBox="1"/>
          <p:nvPr/>
        </p:nvSpPr>
        <p:spPr>
          <a:xfrm>
            <a:off x="5419553" y="6481012"/>
            <a:ext cx="6096000" cy="307777"/>
          </a:xfrm>
          <a:prstGeom prst="rect">
            <a:avLst/>
          </a:prstGeom>
          <a:noFill/>
        </p:spPr>
        <p:txBody>
          <a:bodyPr wrap="square">
            <a:spAutoFit/>
          </a:bodyPr>
          <a:lstStyle/>
          <a:p>
            <a:pPr>
              <a:defRPr sz="1800"/>
            </a:pPr>
            <a:r>
              <a:rPr lang="en-GB" sz="1400" b="1" i="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www.internetmatters.org/parental-controls/</a:t>
            </a:r>
          </a:p>
        </p:txBody>
      </p:sp>
      <p:pic>
        <p:nvPicPr>
          <p:cNvPr id="4" name="Picture 3">
            <a:extLst>
              <a:ext uri="{FF2B5EF4-FFF2-40B4-BE49-F238E27FC236}">
                <a16:creationId xmlns:a16="http://schemas.microsoft.com/office/drawing/2014/main" id="{0CBB861E-86B5-EB70-0AF2-9669AC69AFE7}"/>
              </a:ext>
            </a:extLst>
          </p:cNvPr>
          <p:cNvPicPr>
            <a:picLocks noChangeAspect="1"/>
          </p:cNvPicPr>
          <p:nvPr/>
        </p:nvPicPr>
        <p:blipFill>
          <a:blip r:embed="rId4"/>
          <a:stretch>
            <a:fillRect/>
          </a:stretch>
        </p:blipFill>
        <p:spPr>
          <a:xfrm>
            <a:off x="0" y="186001"/>
            <a:ext cx="8334703" cy="8302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2" name="Title 1">
            <a:extLst>
              <a:ext uri="{FF2B5EF4-FFF2-40B4-BE49-F238E27FC236}">
                <a16:creationId xmlns:a16="http://schemas.microsoft.com/office/drawing/2014/main" id="{2DE2ECBA-63AE-1607-E87F-8C1F83C0782E}"/>
              </a:ext>
            </a:extLst>
          </p:cNvPr>
          <p:cNvSpPr txBox="1">
            <a:spLocks/>
          </p:cNvSpPr>
          <p:nvPr/>
        </p:nvSpPr>
        <p:spPr>
          <a:xfrm>
            <a:off x="120870" y="5175870"/>
            <a:ext cx="5291958" cy="11430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100" b="1" dirty="0">
                <a:solidFill>
                  <a:srgbClr val="FF0000"/>
                </a:solidFill>
                <a:latin typeface="Calibri" panose="020F0502020204030204" pitchFamily="34" charset="0"/>
                <a:ea typeface="Calibri" panose="020F0502020204030204" pitchFamily="34" charset="0"/>
                <a:cs typeface="Calibri" panose="020F0502020204030204" pitchFamily="34" charset="0"/>
              </a:rPr>
              <a:t>On the second day of </a:t>
            </a:r>
            <a:r>
              <a:rPr lang="en-GB" sz="3100" b="1" dirty="0" err="1">
                <a:solidFill>
                  <a:srgbClr val="FF0000"/>
                </a:solidFill>
                <a:latin typeface="Calibri" panose="020F0502020204030204" pitchFamily="34" charset="0"/>
                <a:ea typeface="Calibri" panose="020F0502020204030204" pitchFamily="34" charset="0"/>
                <a:cs typeface="Calibri" panose="020F0502020204030204" pitchFamily="34" charset="0"/>
              </a:rPr>
              <a:t>Clickmas</a:t>
            </a:r>
            <a:r>
              <a:rPr lang="en-GB" sz="3100" b="1" dirty="0">
                <a:solidFill>
                  <a:srgbClr val="FF0000"/>
                </a:solidFill>
                <a:latin typeface="Calibri" panose="020F0502020204030204" pitchFamily="34" charset="0"/>
                <a:ea typeface="Calibri" panose="020F0502020204030204" pitchFamily="34" charset="0"/>
                <a:cs typeface="Calibri" panose="020F0502020204030204" pitchFamily="34" charset="0"/>
              </a:rPr>
              <a:t>, our house agreed to be,                              “Device free at mealtimes!”</a:t>
            </a:r>
          </a:p>
        </p:txBody>
      </p:sp>
      <p:sp>
        <p:nvSpPr>
          <p:cNvPr id="3" name="Content Placeholder 2">
            <a:extLst>
              <a:ext uri="{FF2B5EF4-FFF2-40B4-BE49-F238E27FC236}">
                <a16:creationId xmlns:a16="http://schemas.microsoft.com/office/drawing/2014/main" id="{65603DF5-2228-D0D0-69D4-55116A44EB8D}"/>
              </a:ext>
            </a:extLst>
          </p:cNvPr>
          <p:cNvSpPr txBox="1">
            <a:spLocks/>
          </p:cNvSpPr>
          <p:nvPr/>
        </p:nvSpPr>
        <p:spPr>
          <a:xfrm>
            <a:off x="5633544" y="1111198"/>
            <a:ext cx="6437586" cy="366642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It’s all about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balance</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not necessarily bans and we’ll all agree that sometimes we spent too long on devices and not enough time connecting with each other</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As a family try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agree</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on device free times such as mealtimes, when watching a movie, or when settling down for bed</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Set clear and consistent boundaries in relation to time on devices with a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healthy mix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of activities so screen become just one part of a balanced day rather than the main focus </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And remember this is for the adults too, we need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role model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expectations so devices off for everyone! </a:t>
            </a:r>
          </a:p>
          <a:p>
            <a:pPr>
              <a:defRPr sz="1800"/>
            </a:pPr>
            <a:endPar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8651E75D-7587-2AB5-3760-E828E9B5DE28}"/>
              </a:ext>
            </a:extLst>
          </p:cNvPr>
          <p:cNvPicPr>
            <a:picLocks noChangeAspect="1"/>
          </p:cNvPicPr>
          <p:nvPr/>
        </p:nvPicPr>
        <p:blipFill>
          <a:blip r:embed="rId3">
            <a:alphaModFix/>
          </a:blip>
          <a:stretch>
            <a:fillRect/>
          </a:stretch>
        </p:blipFill>
        <p:spPr>
          <a:xfrm>
            <a:off x="630514" y="1513488"/>
            <a:ext cx="3815364" cy="31163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F749AEDA-4952-D9F2-7F41-E3F2C9409F08}"/>
              </a:ext>
            </a:extLst>
          </p:cNvPr>
          <p:cNvSpPr txBox="1"/>
          <p:nvPr/>
        </p:nvSpPr>
        <p:spPr>
          <a:xfrm>
            <a:off x="5633544" y="6318870"/>
            <a:ext cx="6143296" cy="523220"/>
          </a:xfrm>
          <a:prstGeom prst="rect">
            <a:avLst/>
          </a:prstGeom>
          <a:noFill/>
        </p:spPr>
        <p:txBody>
          <a:bodyPr wrap="square">
            <a:spAutoFit/>
          </a:bodyPr>
          <a:lstStyle/>
          <a:p>
            <a:pPr>
              <a:defRPr sz="1800"/>
            </a:pPr>
            <a:r>
              <a:rPr lang="en-GB" sz="1400" b="1" i="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www.childnet.com/blog/screen-time-guidance-for-parents-and-carers/</a:t>
            </a:r>
          </a:p>
        </p:txBody>
      </p:sp>
      <p:pic>
        <p:nvPicPr>
          <p:cNvPr id="4" name="Picture 3">
            <a:extLst>
              <a:ext uri="{FF2B5EF4-FFF2-40B4-BE49-F238E27FC236}">
                <a16:creationId xmlns:a16="http://schemas.microsoft.com/office/drawing/2014/main" id="{2BA6A672-5B16-E3BB-0F09-7BA533A6E21A}"/>
              </a:ext>
            </a:extLst>
          </p:cNvPr>
          <p:cNvPicPr>
            <a:picLocks noChangeAspect="1"/>
          </p:cNvPicPr>
          <p:nvPr/>
        </p:nvPicPr>
        <p:blipFill>
          <a:blip r:embed="rId4"/>
          <a:stretch>
            <a:fillRect/>
          </a:stretch>
        </p:blipFill>
        <p:spPr>
          <a:xfrm>
            <a:off x="0" y="186001"/>
            <a:ext cx="8334703" cy="8302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pic>
        <p:nvPicPr>
          <p:cNvPr id="3" name="Picture 2">
            <a:extLst>
              <a:ext uri="{FF2B5EF4-FFF2-40B4-BE49-F238E27FC236}">
                <a16:creationId xmlns:a16="http://schemas.microsoft.com/office/drawing/2014/main" id="{3FFCA470-1E80-00E7-1391-812F8CDDE715}"/>
              </a:ext>
            </a:extLst>
          </p:cNvPr>
          <p:cNvPicPr>
            <a:picLocks noChangeAspect="1"/>
          </p:cNvPicPr>
          <p:nvPr/>
        </p:nvPicPr>
        <p:blipFill>
          <a:blip r:embed="rId3">
            <a:alphaModFix/>
          </a:blip>
          <a:stretch>
            <a:fillRect/>
          </a:stretch>
        </p:blipFill>
        <p:spPr>
          <a:xfrm>
            <a:off x="1660633" y="1318839"/>
            <a:ext cx="2238705" cy="33343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E4BC42C3-26C5-056B-A1BE-01E1B964C5DD}"/>
              </a:ext>
            </a:extLst>
          </p:cNvPr>
          <p:cNvSpPr txBox="1"/>
          <p:nvPr/>
        </p:nvSpPr>
        <p:spPr>
          <a:xfrm>
            <a:off x="141890" y="5108292"/>
            <a:ext cx="6096000" cy="1569660"/>
          </a:xfrm>
          <a:prstGeom prst="rect">
            <a:avLst/>
          </a:prstGeom>
          <a:noFill/>
        </p:spPr>
        <p:txBody>
          <a:bodyPr wrap="square">
            <a:spAutoFit/>
          </a:bodyPr>
          <a:lstStyle/>
          <a:p>
            <a:r>
              <a:rPr lang="en-GB" sz="3200" b="1" u="none" strike="noStrike" dirty="0">
                <a:solidFill>
                  <a:srgbClr val="00B050"/>
                </a:solidFill>
                <a:effectLst/>
                <a:latin typeface="Calibri" panose="020F0502020204030204" pitchFamily="34" charset="0"/>
              </a:rPr>
              <a:t>On the third day of </a:t>
            </a:r>
            <a:r>
              <a:rPr lang="en-GB" sz="3200" b="1" u="none" strike="noStrike" dirty="0" err="1">
                <a:solidFill>
                  <a:srgbClr val="00B050"/>
                </a:solidFill>
                <a:effectLst/>
                <a:latin typeface="Calibri" panose="020F0502020204030204" pitchFamily="34" charset="0"/>
              </a:rPr>
              <a:t>Clickmas</a:t>
            </a:r>
            <a:r>
              <a:rPr lang="en-GB" sz="3200" b="1" u="none" strike="noStrike" dirty="0">
                <a:solidFill>
                  <a:srgbClr val="00B050"/>
                </a:solidFill>
                <a:effectLst/>
                <a:latin typeface="Calibri" panose="020F0502020204030204" pitchFamily="34" charset="0"/>
              </a:rPr>
              <a:t>, </a:t>
            </a:r>
          </a:p>
          <a:p>
            <a:r>
              <a:rPr lang="en-GB" sz="3200" b="1" u="none" strike="noStrike" dirty="0">
                <a:solidFill>
                  <a:srgbClr val="00B050"/>
                </a:solidFill>
                <a:effectLst/>
                <a:latin typeface="Calibri" panose="020F0502020204030204" pitchFamily="34" charset="0"/>
              </a:rPr>
              <a:t>my child said to me, </a:t>
            </a:r>
          </a:p>
          <a:p>
            <a:r>
              <a:rPr lang="en-GB" sz="3200" b="1" u="none" strike="noStrike" dirty="0">
                <a:solidFill>
                  <a:srgbClr val="00B050"/>
                </a:solidFill>
                <a:effectLst/>
                <a:latin typeface="Calibri" panose="020F0502020204030204" pitchFamily="34" charset="0"/>
              </a:rPr>
              <a:t>“Ask before sharing, please!”</a:t>
            </a:r>
            <a:endParaRPr lang="en-GB" sz="3200" b="1" dirty="0">
              <a:solidFill>
                <a:srgbClr val="00B050"/>
              </a:solidFill>
            </a:endParaRPr>
          </a:p>
        </p:txBody>
      </p:sp>
      <p:sp>
        <p:nvSpPr>
          <p:cNvPr id="6" name="Content Placeholder 2">
            <a:extLst>
              <a:ext uri="{FF2B5EF4-FFF2-40B4-BE49-F238E27FC236}">
                <a16:creationId xmlns:a16="http://schemas.microsoft.com/office/drawing/2014/main" id="{25ED7161-B85D-AA00-0615-CBAD8C825B23}"/>
              </a:ext>
            </a:extLst>
          </p:cNvPr>
          <p:cNvSpPr txBox="1">
            <a:spLocks/>
          </p:cNvSpPr>
          <p:nvPr/>
        </p:nvSpPr>
        <p:spPr>
          <a:xfrm>
            <a:off x="5507422" y="1107088"/>
            <a:ext cx="6579476" cy="37578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We’ve probably all shared too much online, including photos of our children on social media; and we don’t always ask their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permission!</a:t>
            </a: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Let’s remind our children that once shared, control is lost and it’s hard to take it back</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It’s a good time to discuss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consent</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and online reputation</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Before sharing, its worth asking; “Does this photo reveal too much about where we live, our routines”…“Would my child be comfortable with this image when they are older?”</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Taking a few moments to talk about this can go a long way in protecting your family’s data and images </a:t>
            </a:r>
          </a:p>
        </p:txBody>
      </p:sp>
      <p:sp>
        <p:nvSpPr>
          <p:cNvPr id="8" name="TextBox 7">
            <a:extLst>
              <a:ext uri="{FF2B5EF4-FFF2-40B4-BE49-F238E27FC236}">
                <a16:creationId xmlns:a16="http://schemas.microsoft.com/office/drawing/2014/main" id="{7CBDC85D-7310-CFE8-075F-69B9249206B2}"/>
              </a:ext>
            </a:extLst>
          </p:cNvPr>
          <p:cNvSpPr txBox="1"/>
          <p:nvPr/>
        </p:nvSpPr>
        <p:spPr>
          <a:xfrm>
            <a:off x="5507422" y="6334780"/>
            <a:ext cx="5722882" cy="523220"/>
          </a:xfrm>
          <a:prstGeom prst="rect">
            <a:avLst/>
          </a:prstGeom>
          <a:noFill/>
        </p:spPr>
        <p:txBody>
          <a:bodyPr wrap="square">
            <a:spAutoFit/>
          </a:bodyPr>
          <a:lstStyle/>
          <a:p>
            <a:pPr>
              <a:defRPr sz="1800"/>
            </a:pPr>
            <a:r>
              <a:rPr lang="en-GB" sz="1400" b="1" i="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www.ceopeducation.co.uk/parents/articles/Sharing-pictures-and-videos-of-your-child-online/</a:t>
            </a:r>
          </a:p>
        </p:txBody>
      </p:sp>
      <p:pic>
        <p:nvPicPr>
          <p:cNvPr id="2" name="Picture 1">
            <a:extLst>
              <a:ext uri="{FF2B5EF4-FFF2-40B4-BE49-F238E27FC236}">
                <a16:creationId xmlns:a16="http://schemas.microsoft.com/office/drawing/2014/main" id="{D6CDB836-113B-FEFE-AC7F-C444A63AFA1B}"/>
              </a:ext>
            </a:extLst>
          </p:cNvPr>
          <p:cNvPicPr>
            <a:picLocks noChangeAspect="1"/>
          </p:cNvPicPr>
          <p:nvPr/>
        </p:nvPicPr>
        <p:blipFill>
          <a:blip r:embed="rId4"/>
          <a:stretch>
            <a:fillRect/>
          </a:stretch>
        </p:blipFill>
        <p:spPr>
          <a:xfrm>
            <a:off x="0" y="186001"/>
            <a:ext cx="8334703" cy="8302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85D7FF-E591-49B8-D3AD-B4F19F1D1A8C}"/>
              </a:ext>
            </a:extLst>
          </p:cNvPr>
          <p:cNvPicPr>
            <a:picLocks noChangeAspect="1"/>
          </p:cNvPicPr>
          <p:nvPr/>
        </p:nvPicPr>
        <p:blipFill>
          <a:blip r:embed="rId3">
            <a:alphaModFix/>
          </a:blip>
          <a:stretch>
            <a:fillRect/>
          </a:stretch>
        </p:blipFill>
        <p:spPr>
          <a:xfrm>
            <a:off x="1335208" y="1508956"/>
            <a:ext cx="3184239" cy="322069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AC9FFC57-838E-8ACA-686F-45C94878BF9F}"/>
              </a:ext>
            </a:extLst>
          </p:cNvPr>
          <p:cNvSpPr txBox="1"/>
          <p:nvPr/>
        </p:nvSpPr>
        <p:spPr>
          <a:xfrm>
            <a:off x="273269" y="5130928"/>
            <a:ext cx="6096000" cy="1569660"/>
          </a:xfrm>
          <a:prstGeom prst="rect">
            <a:avLst/>
          </a:prstGeom>
          <a:noFill/>
        </p:spPr>
        <p:txBody>
          <a:bodyPr wrap="square">
            <a:spAutoFit/>
          </a:bodyPr>
          <a:lstStyle/>
          <a:p>
            <a:r>
              <a:rPr lang="en-GB" sz="3200" b="1" u="none" strike="noStrike" dirty="0">
                <a:solidFill>
                  <a:srgbClr val="FF0000"/>
                </a:solidFill>
                <a:effectLst/>
                <a:latin typeface="Calibri" panose="020F0502020204030204" pitchFamily="34" charset="0"/>
              </a:rPr>
              <a:t>On the fourth day of </a:t>
            </a:r>
            <a:r>
              <a:rPr lang="en-GB" sz="3200" b="1" u="none" strike="noStrike" dirty="0" err="1">
                <a:solidFill>
                  <a:srgbClr val="FF0000"/>
                </a:solidFill>
                <a:effectLst/>
                <a:latin typeface="Calibri" panose="020F0502020204030204" pitchFamily="34" charset="0"/>
              </a:rPr>
              <a:t>Clickmas</a:t>
            </a:r>
            <a:r>
              <a:rPr lang="en-GB" sz="3200" b="1" u="none" strike="noStrike" dirty="0">
                <a:solidFill>
                  <a:srgbClr val="FF0000"/>
                </a:solidFill>
                <a:effectLst/>
                <a:latin typeface="Calibri" panose="020F0502020204030204" pitchFamily="34" charset="0"/>
              </a:rPr>
              <a:t>,     my gamer said to me,                 “Let’s play safe games online!”</a:t>
            </a:r>
            <a:endParaRPr lang="en-GB" sz="3200" b="1" dirty="0">
              <a:solidFill>
                <a:srgbClr val="FF0000"/>
              </a:solidFill>
            </a:endParaRPr>
          </a:p>
        </p:txBody>
      </p:sp>
      <p:sp>
        <p:nvSpPr>
          <p:cNvPr id="6" name="Content Placeholder 2">
            <a:extLst>
              <a:ext uri="{FF2B5EF4-FFF2-40B4-BE49-F238E27FC236}">
                <a16:creationId xmlns:a16="http://schemas.microsoft.com/office/drawing/2014/main" id="{3E9F40DF-B9AB-75F0-001A-64C0B8257AFD}"/>
              </a:ext>
            </a:extLst>
          </p:cNvPr>
          <p:cNvSpPr txBox="1">
            <a:spLocks/>
          </p:cNvSpPr>
          <p:nvPr/>
        </p:nvSpPr>
        <p:spPr>
          <a:xfrm>
            <a:off x="5917324" y="1160610"/>
            <a:ext cx="6096000" cy="40036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We all love to play games, but if we’re playing online games, we need to check what it’s all about and who it’s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suitable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for</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The best way to do that is to have a chat and play the game together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understand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the content; the potential for risk and to check it doesn’t include any gambling/loot boxes</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Ensure the parental settings are in place, look at who they can interact with, and help them recognise what to do if they are exposed to upsetting content</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we show an interest in their gaming world, they’re far more likely to come to you if someone worries them</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8146ACF-1528-CA7B-0FCF-53408814504C}"/>
              </a:ext>
            </a:extLst>
          </p:cNvPr>
          <p:cNvSpPr txBox="1"/>
          <p:nvPr/>
        </p:nvSpPr>
        <p:spPr>
          <a:xfrm>
            <a:off x="5917324" y="6392811"/>
            <a:ext cx="6096000" cy="307777"/>
          </a:xfrm>
          <a:prstGeom prst="rect">
            <a:avLst/>
          </a:prstGeom>
          <a:noFill/>
        </p:spPr>
        <p:txBody>
          <a:bodyPr wrap="square">
            <a:spAutoFit/>
          </a:bodyPr>
          <a:lstStyle/>
          <a:p>
            <a:pPr>
              <a:defRPr sz="1800"/>
            </a:pPr>
            <a:r>
              <a:rPr lang="en-GB" sz="1400" b="1" i="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www.askaboutgames.com</a:t>
            </a:r>
          </a:p>
        </p:txBody>
      </p:sp>
      <p:pic>
        <p:nvPicPr>
          <p:cNvPr id="2" name="Picture 1">
            <a:extLst>
              <a:ext uri="{FF2B5EF4-FFF2-40B4-BE49-F238E27FC236}">
                <a16:creationId xmlns:a16="http://schemas.microsoft.com/office/drawing/2014/main" id="{9EA2ED3F-CE68-B213-0A61-182694B02CC2}"/>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418930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6674536-F90F-4C45-F44C-B6D62DD7FB70}"/>
              </a:ext>
            </a:extLst>
          </p:cNvPr>
          <p:cNvPicPr>
            <a:picLocks noChangeAspect="1"/>
          </p:cNvPicPr>
          <p:nvPr/>
        </p:nvPicPr>
        <p:blipFill>
          <a:blip r:embed="rId3">
            <a:alphaModFix/>
          </a:blip>
          <a:stretch>
            <a:fillRect/>
          </a:stretch>
        </p:blipFill>
        <p:spPr>
          <a:xfrm>
            <a:off x="1123803" y="1402903"/>
            <a:ext cx="3536959" cy="353695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376ED9C9-A988-4FD5-8B21-92FDF950FB2E}"/>
              </a:ext>
            </a:extLst>
          </p:cNvPr>
          <p:cNvSpPr txBox="1"/>
          <p:nvPr/>
        </p:nvSpPr>
        <p:spPr>
          <a:xfrm>
            <a:off x="126124" y="5288340"/>
            <a:ext cx="6096000" cy="1569660"/>
          </a:xfrm>
          <a:prstGeom prst="rect">
            <a:avLst/>
          </a:prstGeom>
          <a:noFill/>
        </p:spPr>
        <p:txBody>
          <a:bodyPr wrap="square">
            <a:spAutoFit/>
          </a:bodyPr>
          <a:lstStyle/>
          <a:p>
            <a:r>
              <a:rPr lang="en-GB" sz="3200" b="1" u="none" strike="noStrike" dirty="0">
                <a:solidFill>
                  <a:srgbClr val="00B050"/>
                </a:solidFill>
                <a:effectLst/>
                <a:latin typeface="Calibri" panose="020F0502020204030204" pitchFamily="34" charset="0"/>
                <a:ea typeface="Calibri" panose="020F0502020204030204" pitchFamily="34" charset="0"/>
                <a:cs typeface="Calibri" panose="020F0502020204030204" pitchFamily="34" charset="0"/>
              </a:rPr>
              <a:t>On the fifth day of </a:t>
            </a:r>
            <a:r>
              <a:rPr lang="en-GB" sz="3200" b="1" u="none" strike="noStrike" dirty="0" err="1">
                <a:solidFill>
                  <a:srgbClr val="00B050"/>
                </a:solidFill>
                <a:effectLst/>
                <a:latin typeface="Calibri" panose="020F0502020204030204" pitchFamily="34" charset="0"/>
                <a:ea typeface="Calibri" panose="020F0502020204030204" pitchFamily="34" charset="0"/>
                <a:cs typeface="Calibri" panose="020F0502020204030204" pitchFamily="34" charset="0"/>
              </a:rPr>
              <a:t>Clickmas</a:t>
            </a:r>
            <a:r>
              <a:rPr lang="en-GB" sz="3200" b="1" u="none" strike="noStrike" dirty="0">
                <a:solidFill>
                  <a:srgbClr val="00B050"/>
                </a:solidFill>
                <a:effectLst/>
                <a:latin typeface="Calibri" panose="020F0502020204030204" pitchFamily="34" charset="0"/>
                <a:ea typeface="Calibri" panose="020F0502020204030204" pitchFamily="34" charset="0"/>
                <a:cs typeface="Calibri" panose="020F0502020204030204" pitchFamily="34" charset="0"/>
              </a:rPr>
              <a:t>,        our passwords sang to me,        “Keep data safe!”</a:t>
            </a:r>
            <a:endPar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D369BBBC-9C5F-B05E-76D7-CB17A56E4D39}"/>
              </a:ext>
            </a:extLst>
          </p:cNvPr>
          <p:cNvSpPr txBox="1">
            <a:spLocks/>
          </p:cNvSpPr>
          <p:nvPr/>
        </p:nvSpPr>
        <p:spPr>
          <a:xfrm>
            <a:off x="5365530" y="1166018"/>
            <a:ext cx="6826470" cy="45259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Think of your passwords and data like the keys to your house, you wouldn’t hand them out to strangers or use the same one for every door…</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Encourage your children to mix it up with strong,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unique passwords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and turn on two-step verification where you can - it’s one of the simplest ways to keep your data locked up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safe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and sound</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Remind your child to not share personal details like names and birthdays online, to check privacy settings regularly and do not click on unknown links. Most importantly keep talking about online safety so they know to ask for help if something doesn’t feel right</a:t>
            </a:r>
          </a:p>
        </p:txBody>
      </p:sp>
      <p:sp>
        <p:nvSpPr>
          <p:cNvPr id="10" name="TextBox 9">
            <a:extLst>
              <a:ext uri="{FF2B5EF4-FFF2-40B4-BE49-F238E27FC236}">
                <a16:creationId xmlns:a16="http://schemas.microsoft.com/office/drawing/2014/main" id="{1780CDC8-C808-1684-8033-CFE2D5B64D92}"/>
              </a:ext>
            </a:extLst>
          </p:cNvPr>
          <p:cNvSpPr txBox="1"/>
          <p:nvPr/>
        </p:nvSpPr>
        <p:spPr>
          <a:xfrm>
            <a:off x="5365530" y="6334780"/>
            <a:ext cx="5328745" cy="523220"/>
          </a:xfrm>
          <a:prstGeom prst="rect">
            <a:avLst/>
          </a:prstGeom>
          <a:noFill/>
        </p:spPr>
        <p:txBody>
          <a:bodyPr wrap="square">
            <a:spAutoFit/>
          </a:bodyPr>
          <a:lstStyle/>
          <a:p>
            <a:pPr>
              <a:defRPr sz="1800"/>
            </a:pPr>
            <a:r>
              <a:rPr lang="en-GB" sz="1400" b="1" i="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www.twinkl.co.uk/blog/keeping-your-child-safe-passwords-and-protection</a:t>
            </a:r>
          </a:p>
        </p:txBody>
      </p:sp>
      <p:pic>
        <p:nvPicPr>
          <p:cNvPr id="2" name="Picture 1">
            <a:extLst>
              <a:ext uri="{FF2B5EF4-FFF2-40B4-BE49-F238E27FC236}">
                <a16:creationId xmlns:a16="http://schemas.microsoft.com/office/drawing/2014/main" id="{A548F6DF-5B00-1183-E287-5B2EAB58DCF0}"/>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119110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FA7A344-7E1D-EE6E-747C-A60C0C09BB52}"/>
              </a:ext>
            </a:extLst>
          </p:cNvPr>
          <p:cNvPicPr>
            <a:picLocks noChangeAspect="1"/>
          </p:cNvPicPr>
          <p:nvPr/>
        </p:nvPicPr>
        <p:blipFill>
          <a:blip r:embed="rId2">
            <a:alphaModFix/>
          </a:blip>
          <a:stretch>
            <a:fillRect/>
          </a:stretch>
        </p:blipFill>
        <p:spPr>
          <a:xfrm>
            <a:off x="1074884" y="1420102"/>
            <a:ext cx="3276398" cy="33006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F1D3336C-44E6-96E3-BEBA-B12E4ED51FBF}"/>
              </a:ext>
            </a:extLst>
          </p:cNvPr>
          <p:cNvSpPr txBox="1"/>
          <p:nvPr/>
        </p:nvSpPr>
        <p:spPr>
          <a:xfrm>
            <a:off x="168165" y="5124611"/>
            <a:ext cx="5475890" cy="1569660"/>
          </a:xfrm>
          <a:prstGeom prst="rect">
            <a:avLst/>
          </a:prstGeom>
          <a:noFill/>
        </p:spPr>
        <p:txBody>
          <a:bodyPr wrap="square">
            <a:spAutoFit/>
          </a:bodyPr>
          <a:lstStyle/>
          <a:p>
            <a:r>
              <a:rPr lang="en-GB" sz="3200" b="1" u="none" strike="noStrike" dirty="0">
                <a:solidFill>
                  <a:srgbClr val="FF0000"/>
                </a:solidFill>
                <a:effectLst/>
                <a:latin typeface="Calibri" panose="020F0502020204030204" pitchFamily="34" charset="0"/>
              </a:rPr>
              <a:t>On the sixth day of </a:t>
            </a:r>
            <a:r>
              <a:rPr lang="en-GB" sz="3200" b="1" u="none" strike="noStrike" dirty="0" err="1">
                <a:solidFill>
                  <a:srgbClr val="FF0000"/>
                </a:solidFill>
                <a:effectLst/>
                <a:latin typeface="Calibri" panose="020F0502020204030204" pitchFamily="34" charset="0"/>
              </a:rPr>
              <a:t>Clickmas</a:t>
            </a:r>
            <a:r>
              <a:rPr lang="en-GB" sz="3200" b="1" u="none" strike="noStrike" dirty="0">
                <a:solidFill>
                  <a:srgbClr val="FF0000"/>
                </a:solidFill>
                <a:effectLst/>
                <a:latin typeface="Calibri" panose="020F0502020204030204" pitchFamily="34" charset="0"/>
              </a:rPr>
              <a:t>,      my teen reminded me,            “Be kind online!”</a:t>
            </a:r>
            <a:endParaRPr lang="en-GB" sz="3200" b="1" dirty="0">
              <a:solidFill>
                <a:srgbClr val="FF0000"/>
              </a:solidFill>
            </a:endParaRPr>
          </a:p>
        </p:txBody>
      </p:sp>
      <p:sp>
        <p:nvSpPr>
          <p:cNvPr id="6" name="Content Placeholder 2">
            <a:extLst>
              <a:ext uri="{FF2B5EF4-FFF2-40B4-BE49-F238E27FC236}">
                <a16:creationId xmlns:a16="http://schemas.microsoft.com/office/drawing/2014/main" id="{D5A92ADB-F458-3144-0F81-DD7ACAAF8CCD}"/>
              </a:ext>
            </a:extLst>
          </p:cNvPr>
          <p:cNvSpPr txBox="1">
            <a:spLocks/>
          </p:cNvSpPr>
          <p:nvPr/>
        </p:nvSpPr>
        <p:spPr>
          <a:xfrm>
            <a:off x="5496910" y="1079324"/>
            <a:ext cx="6579476" cy="33006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t>Remind your child that </a:t>
            </a:r>
            <a:r>
              <a:rPr lang="en-GB" sz="2320" b="1" dirty="0">
                <a:solidFill>
                  <a:srgbClr val="00B050"/>
                </a:solidFill>
                <a:latin typeface="Calibri" panose="020F0502020204030204" pitchFamily="34" charset="0"/>
                <a:ea typeface="Calibri" panose="020F0502020204030204" pitchFamily="34" charset="0"/>
                <a:cs typeface="Calibri" panose="020F0502020204030204" pitchFamily="34" charset="0"/>
              </a:rPr>
              <a:t>kindness</a:t>
            </a:r>
            <a: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t> matters just as much online as it does face to face</a:t>
            </a:r>
            <a:b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t>A kind comment, a positive message, or simply choosing not to join in negativity can make a real difference - words shared online can have a lasting impact</a:t>
            </a:r>
          </a:p>
          <a:p>
            <a:pPr>
              <a:defRPr sz="1800"/>
            </a:pPr>
            <a: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t>Encourage your child to pause before they post and to think about how their message might be received, behind every screen is a real person with feelings</a:t>
            </a:r>
          </a:p>
          <a:p>
            <a:pPr>
              <a:defRPr sz="1800"/>
            </a:pPr>
            <a:endPar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t>By lifting others up, showing </a:t>
            </a:r>
            <a:r>
              <a:rPr lang="en-GB" sz="2320" b="1" dirty="0">
                <a:solidFill>
                  <a:srgbClr val="00B050"/>
                </a:solidFill>
                <a:latin typeface="Calibri" panose="020F0502020204030204" pitchFamily="34" charset="0"/>
                <a:ea typeface="Calibri" panose="020F0502020204030204" pitchFamily="34" charset="0"/>
                <a:cs typeface="Calibri" panose="020F0502020204030204" pitchFamily="34" charset="0"/>
              </a:rPr>
              <a:t>empathy</a:t>
            </a:r>
            <a:r>
              <a:rPr lang="en-GB" sz="2320" dirty="0">
                <a:solidFill>
                  <a:schemeClr val="tx1"/>
                </a:solidFill>
                <a:latin typeface="Calibri" panose="020F0502020204030204" pitchFamily="34" charset="0"/>
                <a:ea typeface="Calibri" panose="020F0502020204030204" pitchFamily="34" charset="0"/>
                <a:cs typeface="Calibri" panose="020F0502020204030204" pitchFamily="34" charset="0"/>
              </a:rPr>
              <a:t> and refusing to engage in online drama or unkind behaviour, we can help create a safer, happier digital space for everyone</a:t>
            </a:r>
          </a:p>
        </p:txBody>
      </p:sp>
      <p:sp>
        <p:nvSpPr>
          <p:cNvPr id="8" name="TextBox 7">
            <a:extLst>
              <a:ext uri="{FF2B5EF4-FFF2-40B4-BE49-F238E27FC236}">
                <a16:creationId xmlns:a16="http://schemas.microsoft.com/office/drawing/2014/main" id="{A0C29DAA-7590-8024-46AC-48764F91D7D1}"/>
              </a:ext>
            </a:extLst>
          </p:cNvPr>
          <p:cNvSpPr txBox="1"/>
          <p:nvPr/>
        </p:nvSpPr>
        <p:spPr>
          <a:xfrm>
            <a:off x="5759668" y="6332710"/>
            <a:ext cx="6096000" cy="523220"/>
          </a:xfrm>
          <a:prstGeom prst="rect">
            <a:avLst/>
          </a:prstGeom>
          <a:noFill/>
        </p:spPr>
        <p:txBody>
          <a:bodyPr wrap="square">
            <a:spAutoFit/>
          </a:bodyPr>
          <a:lstStyle/>
          <a:p>
            <a:r>
              <a:rPr lang="en-GB" b="1" i="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www.youngminds.org.uk/parent/parents-a-z-mental-health-guide/social-media/</a:t>
            </a:r>
          </a:p>
        </p:txBody>
      </p:sp>
      <p:pic>
        <p:nvPicPr>
          <p:cNvPr id="2" name="Picture 1">
            <a:extLst>
              <a:ext uri="{FF2B5EF4-FFF2-40B4-BE49-F238E27FC236}">
                <a16:creationId xmlns:a16="http://schemas.microsoft.com/office/drawing/2014/main" id="{1166EA20-A8A3-BFF7-CDC7-2D2A785D52BA}"/>
              </a:ext>
            </a:extLst>
          </p:cNvPr>
          <p:cNvPicPr>
            <a:picLocks noChangeAspect="1"/>
          </p:cNvPicPr>
          <p:nvPr/>
        </p:nvPicPr>
        <p:blipFill>
          <a:blip r:embed="rId3"/>
          <a:stretch>
            <a:fillRect/>
          </a:stretch>
        </p:blipFill>
        <p:spPr>
          <a:xfrm>
            <a:off x="0" y="186001"/>
            <a:ext cx="8334703" cy="830260"/>
          </a:xfrm>
          <a:prstGeom prst="rect">
            <a:avLst/>
          </a:prstGeom>
        </p:spPr>
      </p:pic>
    </p:spTree>
    <p:extLst>
      <p:ext uri="{BB962C8B-B14F-4D97-AF65-F5344CB8AC3E}">
        <p14:creationId xmlns:p14="http://schemas.microsoft.com/office/powerpoint/2010/main" val="2814869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C09057-7D1C-9043-1A77-6F12E38B1BCA}"/>
              </a:ext>
            </a:extLst>
          </p:cNvPr>
          <p:cNvPicPr>
            <a:picLocks noChangeAspect="1"/>
          </p:cNvPicPr>
          <p:nvPr/>
        </p:nvPicPr>
        <p:blipFill>
          <a:blip r:embed="rId2">
            <a:alphaModFix/>
          </a:blip>
          <a:stretch>
            <a:fillRect/>
          </a:stretch>
        </p:blipFill>
        <p:spPr>
          <a:xfrm>
            <a:off x="602142" y="1517736"/>
            <a:ext cx="4238255" cy="276944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E5A4146B-FB1D-1186-D6E2-715366EC5D00}"/>
              </a:ext>
            </a:extLst>
          </p:cNvPr>
          <p:cNvSpPr txBox="1"/>
          <p:nvPr/>
        </p:nvSpPr>
        <p:spPr>
          <a:xfrm>
            <a:off x="231227" y="5024930"/>
            <a:ext cx="6096000" cy="1569660"/>
          </a:xfrm>
          <a:prstGeom prst="rect">
            <a:avLst/>
          </a:prstGeom>
          <a:noFill/>
        </p:spPr>
        <p:txBody>
          <a:bodyPr wrap="square">
            <a:spAutoFit/>
          </a:bodyPr>
          <a:lstStyle/>
          <a:p>
            <a:r>
              <a:rPr lang="en-GB" sz="3200" b="1" u="none" strike="noStrike" dirty="0">
                <a:solidFill>
                  <a:srgbClr val="00B050"/>
                </a:solidFill>
                <a:effectLst/>
                <a:latin typeface="Calibri" panose="020F0502020204030204" pitchFamily="34" charset="0"/>
              </a:rPr>
              <a:t>On the seventh day of </a:t>
            </a:r>
            <a:r>
              <a:rPr lang="en-GB" sz="3200" b="1" u="none" strike="noStrike" dirty="0" err="1">
                <a:solidFill>
                  <a:srgbClr val="00B050"/>
                </a:solidFill>
                <a:effectLst/>
                <a:latin typeface="Calibri" panose="020F0502020204030204" pitchFamily="34" charset="0"/>
              </a:rPr>
              <a:t>Clickmas</a:t>
            </a:r>
            <a:r>
              <a:rPr lang="en-GB" sz="3200" b="1" u="none" strike="noStrike" dirty="0">
                <a:solidFill>
                  <a:srgbClr val="00B050"/>
                </a:solidFill>
                <a:effectLst/>
                <a:latin typeface="Calibri" panose="020F0502020204030204" pitchFamily="34" charset="0"/>
              </a:rPr>
              <a:t>,  my child showed me,               “Here’s how to report!”</a:t>
            </a:r>
            <a:endParaRPr lang="en-GB" sz="3200" b="1" dirty="0">
              <a:solidFill>
                <a:srgbClr val="00B050"/>
              </a:solidFill>
            </a:endParaRPr>
          </a:p>
        </p:txBody>
      </p:sp>
      <p:sp>
        <p:nvSpPr>
          <p:cNvPr id="6" name="Content Placeholder 2">
            <a:extLst>
              <a:ext uri="{FF2B5EF4-FFF2-40B4-BE49-F238E27FC236}">
                <a16:creationId xmlns:a16="http://schemas.microsoft.com/office/drawing/2014/main" id="{14017D3F-4FBE-F318-9C78-009FBDD323A6}"/>
              </a:ext>
            </a:extLst>
          </p:cNvPr>
          <p:cNvSpPr txBox="1">
            <a:spLocks/>
          </p:cNvSpPr>
          <p:nvPr/>
        </p:nvSpPr>
        <p:spPr>
          <a:xfrm>
            <a:off x="5938344" y="1118802"/>
            <a:ext cx="6095999" cy="38035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your child comes cross something online that makes them feel upset, worried, or unsafe, its really important they know it’s ok to speak up - encourage them to tell a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trusted adult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right away</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Most apps, games and social media have built-in tools to block, mute or report harmful content or users. Spend a few minutes exploring these features together so they know how to use them</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Remind your child that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reporting</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helps protect not just them, but they’re helping to make the internet a kinder more positive place for themselves and others</a:t>
            </a:r>
          </a:p>
        </p:txBody>
      </p:sp>
      <p:sp>
        <p:nvSpPr>
          <p:cNvPr id="8" name="TextBox 7">
            <a:extLst>
              <a:ext uri="{FF2B5EF4-FFF2-40B4-BE49-F238E27FC236}">
                <a16:creationId xmlns:a16="http://schemas.microsoft.com/office/drawing/2014/main" id="{CFB73FFC-A82D-CEF0-B508-F6C7A8D9D7CB}"/>
              </a:ext>
            </a:extLst>
          </p:cNvPr>
          <p:cNvSpPr txBox="1"/>
          <p:nvPr/>
        </p:nvSpPr>
        <p:spPr>
          <a:xfrm>
            <a:off x="5938344" y="6389354"/>
            <a:ext cx="6096000" cy="307777"/>
          </a:xfrm>
          <a:prstGeom prst="rect">
            <a:avLst/>
          </a:prstGeom>
          <a:noFill/>
        </p:spPr>
        <p:txBody>
          <a:bodyPr wrap="square">
            <a:spAutoFit/>
          </a:bodyPr>
          <a:lstStyle/>
          <a:p>
            <a:pPr>
              <a:defRPr sz="1800"/>
            </a:pPr>
            <a:r>
              <a:rPr lang="en-GB" sz="1400" b="1" i="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www.reportharmfulcontent.com</a:t>
            </a:r>
          </a:p>
        </p:txBody>
      </p:sp>
      <p:pic>
        <p:nvPicPr>
          <p:cNvPr id="2" name="Picture 1">
            <a:extLst>
              <a:ext uri="{FF2B5EF4-FFF2-40B4-BE49-F238E27FC236}">
                <a16:creationId xmlns:a16="http://schemas.microsoft.com/office/drawing/2014/main" id="{0E71F739-0734-AFD1-DB53-DBE8AC576EAA}"/>
              </a:ext>
            </a:extLst>
          </p:cNvPr>
          <p:cNvPicPr>
            <a:picLocks noChangeAspect="1"/>
          </p:cNvPicPr>
          <p:nvPr/>
        </p:nvPicPr>
        <p:blipFill>
          <a:blip r:embed="rId3"/>
          <a:stretch>
            <a:fillRect/>
          </a:stretch>
        </p:blipFill>
        <p:spPr>
          <a:xfrm>
            <a:off x="0" y="186001"/>
            <a:ext cx="8334703" cy="830260"/>
          </a:xfrm>
          <a:prstGeom prst="rect">
            <a:avLst/>
          </a:prstGeom>
        </p:spPr>
      </p:pic>
    </p:spTree>
    <p:extLst>
      <p:ext uri="{BB962C8B-B14F-4D97-AF65-F5344CB8AC3E}">
        <p14:creationId xmlns:p14="http://schemas.microsoft.com/office/powerpoint/2010/main" val="2628827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2B20072-1A30-B201-C8E1-8D410D516FE0}"/>
              </a:ext>
            </a:extLst>
          </p:cNvPr>
          <p:cNvPicPr>
            <a:picLocks noChangeAspect="1"/>
          </p:cNvPicPr>
          <p:nvPr/>
        </p:nvPicPr>
        <p:blipFill>
          <a:blip r:embed="rId2">
            <a:alphaModFix/>
          </a:blip>
          <a:stretch>
            <a:fillRect/>
          </a:stretch>
        </p:blipFill>
        <p:spPr>
          <a:xfrm>
            <a:off x="1126357" y="1429313"/>
            <a:ext cx="3714462" cy="32671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C91142F2-54BE-5B69-4EED-6EF1AE22E0DB}"/>
              </a:ext>
            </a:extLst>
          </p:cNvPr>
          <p:cNvSpPr txBox="1"/>
          <p:nvPr/>
        </p:nvSpPr>
        <p:spPr>
          <a:xfrm>
            <a:off x="147146" y="5164917"/>
            <a:ext cx="6096000" cy="1569660"/>
          </a:xfrm>
          <a:prstGeom prst="rect">
            <a:avLst/>
          </a:prstGeom>
          <a:noFill/>
        </p:spPr>
        <p:txBody>
          <a:bodyPr wrap="square">
            <a:spAutoFit/>
          </a:bodyPr>
          <a:lstStyle/>
          <a:p>
            <a:r>
              <a:rPr lang="en-GB" sz="3200" b="1" u="none" strike="noStrike" dirty="0">
                <a:solidFill>
                  <a:srgbClr val="FF0000"/>
                </a:solidFill>
                <a:effectLst/>
                <a:latin typeface="Calibri" panose="020F0502020204030204" pitchFamily="34" charset="0"/>
              </a:rPr>
              <a:t>On the eighth day of </a:t>
            </a:r>
            <a:r>
              <a:rPr lang="en-GB" sz="3200" b="1" u="none" strike="noStrike" dirty="0" err="1">
                <a:solidFill>
                  <a:srgbClr val="FF0000"/>
                </a:solidFill>
                <a:effectLst/>
                <a:latin typeface="Calibri" panose="020F0502020204030204" pitchFamily="34" charset="0"/>
              </a:rPr>
              <a:t>Clickmas</a:t>
            </a:r>
            <a:r>
              <a:rPr lang="en-GB" sz="3200" b="1" u="none" strike="noStrike" dirty="0">
                <a:solidFill>
                  <a:srgbClr val="FF0000"/>
                </a:solidFill>
                <a:effectLst/>
                <a:latin typeface="Calibri" panose="020F0502020204030204" pitchFamily="34" charset="0"/>
              </a:rPr>
              <a:t>,    our scrolls revealed to me,         “Spot fake news and trickery!”</a:t>
            </a:r>
            <a:endParaRPr lang="en-GB" sz="3200" b="1" dirty="0">
              <a:solidFill>
                <a:srgbClr val="FF0000"/>
              </a:solidFill>
            </a:endParaRPr>
          </a:p>
        </p:txBody>
      </p:sp>
      <p:sp>
        <p:nvSpPr>
          <p:cNvPr id="8" name="Content Placeholder 2">
            <a:extLst>
              <a:ext uri="{FF2B5EF4-FFF2-40B4-BE49-F238E27FC236}">
                <a16:creationId xmlns:a16="http://schemas.microsoft.com/office/drawing/2014/main" id="{484B8157-5AD5-16A6-2513-F928BABFC04D}"/>
              </a:ext>
            </a:extLst>
          </p:cNvPr>
          <p:cNvSpPr txBox="1">
            <a:spLocks/>
          </p:cNvSpPr>
          <p:nvPr/>
        </p:nvSpPr>
        <p:spPr>
          <a:xfrm>
            <a:off x="5854260" y="1148784"/>
            <a:ext cx="6337739" cy="37030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It’s an important message for children to understand, that not everything we read, watch or hear online is true </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Encourage your child to pause and to think, “Who posted this? Can I trust this source?” or could this be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misinformation</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Explain that what they see is often influenced by advertisers, algorithms and online influencers often without us realising</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By encouraging our children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think critically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about what they see online, we’re helping them build strong digital skills which will stay with them for life</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FA125F12-A954-C9B8-7494-EBA304917675}"/>
              </a:ext>
            </a:extLst>
          </p:cNvPr>
          <p:cNvSpPr txBox="1"/>
          <p:nvPr/>
        </p:nvSpPr>
        <p:spPr>
          <a:xfrm>
            <a:off x="5854260" y="6426800"/>
            <a:ext cx="6096000" cy="307777"/>
          </a:xfrm>
          <a:prstGeom prst="rect">
            <a:avLst/>
          </a:prstGeom>
          <a:noFill/>
        </p:spPr>
        <p:txBody>
          <a:bodyPr wrap="square">
            <a:spAutoFit/>
          </a:bodyPr>
          <a:lstStyle/>
          <a:p>
            <a:pPr>
              <a:defRPr sz="1800"/>
            </a:pPr>
            <a:r>
              <a:rPr lang="en-GB" sz="1400" b="1" i="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www.bbc.co.uk/bitesize/articles/zmvdd6f</a:t>
            </a:r>
          </a:p>
        </p:txBody>
      </p:sp>
      <p:pic>
        <p:nvPicPr>
          <p:cNvPr id="2" name="Picture 1">
            <a:extLst>
              <a:ext uri="{FF2B5EF4-FFF2-40B4-BE49-F238E27FC236}">
                <a16:creationId xmlns:a16="http://schemas.microsoft.com/office/drawing/2014/main" id="{3B1095A2-835A-64D4-2ABE-E5D6518B51AC}"/>
              </a:ext>
            </a:extLst>
          </p:cNvPr>
          <p:cNvPicPr>
            <a:picLocks noChangeAspect="1"/>
          </p:cNvPicPr>
          <p:nvPr/>
        </p:nvPicPr>
        <p:blipFill>
          <a:blip r:embed="rId3"/>
          <a:stretch>
            <a:fillRect/>
          </a:stretch>
        </p:blipFill>
        <p:spPr>
          <a:xfrm>
            <a:off x="0" y="186001"/>
            <a:ext cx="8334703" cy="830260"/>
          </a:xfrm>
          <a:prstGeom prst="rect">
            <a:avLst/>
          </a:prstGeom>
        </p:spPr>
      </p:pic>
    </p:spTree>
    <p:extLst>
      <p:ext uri="{BB962C8B-B14F-4D97-AF65-F5344CB8AC3E}">
        <p14:creationId xmlns:p14="http://schemas.microsoft.com/office/powerpoint/2010/main" val="267912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1C146C-37FB-392A-6E1F-96B9C9A0F48E}"/>
              </a:ext>
            </a:extLst>
          </p:cNvPr>
          <p:cNvPicPr>
            <a:picLocks noChangeAspect="1"/>
          </p:cNvPicPr>
          <p:nvPr/>
        </p:nvPicPr>
        <p:blipFill>
          <a:blip r:embed="rId2">
            <a:alphaModFix/>
          </a:blip>
          <a:stretch>
            <a:fillRect/>
          </a:stretch>
        </p:blipFill>
        <p:spPr>
          <a:xfrm>
            <a:off x="1571602" y="1331556"/>
            <a:ext cx="2513555" cy="346462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AB439C04-6937-12C6-4518-7C78892CDF80}"/>
              </a:ext>
            </a:extLst>
          </p:cNvPr>
          <p:cNvSpPr txBox="1"/>
          <p:nvPr/>
        </p:nvSpPr>
        <p:spPr>
          <a:xfrm>
            <a:off x="179702" y="5111481"/>
            <a:ext cx="6096000" cy="1569660"/>
          </a:xfrm>
          <a:prstGeom prst="rect">
            <a:avLst/>
          </a:prstGeom>
          <a:noFill/>
        </p:spPr>
        <p:txBody>
          <a:bodyPr wrap="square">
            <a:spAutoFit/>
          </a:bodyPr>
          <a:lstStyle/>
          <a:p>
            <a:r>
              <a:rPr lang="en-GB" sz="3200" b="1" u="none" strike="noStrike" dirty="0">
                <a:solidFill>
                  <a:srgbClr val="00B050"/>
                </a:solidFill>
                <a:effectLst/>
                <a:latin typeface="Calibri" panose="020F0502020204030204" pitchFamily="34" charset="0"/>
              </a:rPr>
              <a:t>On the ninth day of </a:t>
            </a:r>
            <a:r>
              <a:rPr lang="en-GB" sz="3200" b="1" u="none" strike="noStrike" dirty="0" err="1">
                <a:solidFill>
                  <a:srgbClr val="00B050"/>
                </a:solidFill>
                <a:effectLst/>
                <a:latin typeface="Calibri" panose="020F0502020204030204" pitchFamily="34" charset="0"/>
              </a:rPr>
              <a:t>Clickmas</a:t>
            </a:r>
            <a:r>
              <a:rPr lang="en-GB" sz="3200" b="1" u="none" strike="noStrike" dirty="0">
                <a:solidFill>
                  <a:srgbClr val="00B050"/>
                </a:solidFill>
                <a:effectLst/>
                <a:latin typeface="Calibri" panose="020F0502020204030204" pitchFamily="34" charset="0"/>
              </a:rPr>
              <a:t>,       we all agreed to </a:t>
            </a:r>
            <a:r>
              <a:rPr lang="en-GB" sz="3200" b="1" dirty="0">
                <a:solidFill>
                  <a:srgbClr val="00B050"/>
                </a:solidFill>
                <a:latin typeface="Calibri" panose="020F0502020204030204" pitchFamily="34" charset="0"/>
              </a:rPr>
              <a:t>follow</a:t>
            </a:r>
            <a:r>
              <a:rPr lang="en-GB" sz="3200" b="1" u="none" strike="noStrike" dirty="0">
                <a:solidFill>
                  <a:srgbClr val="00B050"/>
                </a:solidFill>
                <a:effectLst/>
                <a:latin typeface="Calibri" panose="020F0502020204030204" pitchFamily="34" charset="0"/>
              </a:rPr>
              <a:t>, </a:t>
            </a:r>
          </a:p>
          <a:p>
            <a:r>
              <a:rPr lang="en-GB" sz="3200" b="1" dirty="0">
                <a:solidFill>
                  <a:srgbClr val="00B050"/>
                </a:solidFill>
                <a:latin typeface="Calibri" panose="020F0502020204030204" pitchFamily="34" charset="0"/>
              </a:rPr>
              <a:t>“Our digital footprints</a:t>
            </a:r>
            <a:r>
              <a:rPr lang="en-GB" sz="3200" b="1" u="none" strike="noStrike" dirty="0">
                <a:solidFill>
                  <a:srgbClr val="00B050"/>
                </a:solidFill>
                <a:effectLst/>
                <a:latin typeface="Calibri" panose="020F0502020204030204" pitchFamily="34" charset="0"/>
              </a:rPr>
              <a:t>!”</a:t>
            </a:r>
            <a:endParaRPr lang="en-GB" sz="3200" b="1" dirty="0">
              <a:solidFill>
                <a:srgbClr val="00B050"/>
              </a:solidFill>
            </a:endParaRPr>
          </a:p>
        </p:txBody>
      </p:sp>
      <p:sp>
        <p:nvSpPr>
          <p:cNvPr id="13" name="TextBox 12">
            <a:extLst>
              <a:ext uri="{FF2B5EF4-FFF2-40B4-BE49-F238E27FC236}">
                <a16:creationId xmlns:a16="http://schemas.microsoft.com/office/drawing/2014/main" id="{DA60D112-F2E9-18D7-7AB1-B46353FAE4EA}"/>
              </a:ext>
            </a:extLst>
          </p:cNvPr>
          <p:cNvSpPr txBox="1"/>
          <p:nvPr/>
        </p:nvSpPr>
        <p:spPr>
          <a:xfrm>
            <a:off x="5465379" y="1180943"/>
            <a:ext cx="6602295" cy="5262979"/>
          </a:xfrm>
          <a:prstGeom prst="rect">
            <a:avLst/>
          </a:prstGeom>
          <a:noFill/>
        </p:spPr>
        <p:txBody>
          <a:bodyPr wrap="square">
            <a:spAutoFit/>
          </a:bodyPr>
          <a:lstStyle/>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Every click, post, or comment online leaves a trace known as a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digital footprint</a:t>
            </a: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Children often don’t realise that their digital activity can be saved, shared, or seen years later</a:t>
            </a: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Encourage your child to pause and think before they post, share or comment and to regularly review their data, photos and old accounts</a:t>
            </a: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Remind them that universities, employers, and even friends may look at what’s online and form</a:t>
            </a: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opinions based on what they see</a:t>
            </a: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By helping your child understand the impact of their digital footprint, you’re supporting them to build a positive and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responsible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presence that they can be proud of</a:t>
            </a:r>
          </a:p>
        </p:txBody>
      </p:sp>
      <p:pic>
        <p:nvPicPr>
          <p:cNvPr id="2" name="Picture 1">
            <a:extLst>
              <a:ext uri="{FF2B5EF4-FFF2-40B4-BE49-F238E27FC236}">
                <a16:creationId xmlns:a16="http://schemas.microsoft.com/office/drawing/2014/main" id="{69F6EB9C-777C-6911-73DD-14480D30EAEF}"/>
              </a:ext>
            </a:extLst>
          </p:cNvPr>
          <p:cNvPicPr>
            <a:picLocks noChangeAspect="1"/>
          </p:cNvPicPr>
          <p:nvPr/>
        </p:nvPicPr>
        <p:blipFill>
          <a:blip r:embed="rId3"/>
          <a:stretch>
            <a:fillRect/>
          </a:stretch>
        </p:blipFill>
        <p:spPr>
          <a:xfrm>
            <a:off x="0" y="186001"/>
            <a:ext cx="8334703" cy="830260"/>
          </a:xfrm>
          <a:prstGeom prst="rect">
            <a:avLst/>
          </a:prstGeom>
        </p:spPr>
      </p:pic>
      <p:sp>
        <p:nvSpPr>
          <p:cNvPr id="8" name="TextBox 7">
            <a:extLst>
              <a:ext uri="{FF2B5EF4-FFF2-40B4-BE49-F238E27FC236}">
                <a16:creationId xmlns:a16="http://schemas.microsoft.com/office/drawing/2014/main" id="{9BAEFDC7-4CDF-6EAF-77B6-B9B3AA812250}"/>
              </a:ext>
            </a:extLst>
          </p:cNvPr>
          <p:cNvSpPr txBox="1"/>
          <p:nvPr/>
        </p:nvSpPr>
        <p:spPr>
          <a:xfrm>
            <a:off x="5465379" y="6408643"/>
            <a:ext cx="6978868" cy="307777"/>
          </a:xfrm>
          <a:prstGeom prst="rect">
            <a:avLst/>
          </a:prstGeom>
          <a:noFill/>
        </p:spPr>
        <p:txBody>
          <a:bodyPr wrap="square">
            <a:spAutoFit/>
          </a:bodyPr>
          <a:lstStyle/>
          <a:p>
            <a:r>
              <a:rPr lang="en-GB" b="1" i="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www.saferinternet.org.uk/guide-and-resource/parents-and-carers</a:t>
            </a:r>
          </a:p>
        </p:txBody>
      </p:sp>
    </p:spTree>
    <p:extLst>
      <p:ext uri="{BB962C8B-B14F-4D97-AF65-F5344CB8AC3E}">
        <p14:creationId xmlns:p14="http://schemas.microsoft.com/office/powerpoint/2010/main" val="2323910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fade">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fade">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fade">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xEl>
                                              <p:pRg st="5" end="5"/>
                                            </p:txEl>
                                          </p:spTgt>
                                        </p:tgtEl>
                                        <p:attrNameLst>
                                          <p:attrName>style.visibility</p:attrName>
                                        </p:attrNameLst>
                                      </p:cBhvr>
                                      <p:to>
                                        <p:strVal val="visible"/>
                                      </p:to>
                                    </p:set>
                                    <p:animEffect transition="in" filter="fade">
                                      <p:cBhvr>
                                        <p:cTn id="32"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442BF7-6802-E5BD-334A-D30A5D102AAE}"/>
              </a:ext>
            </a:extLst>
          </p:cNvPr>
          <p:cNvPicPr>
            <a:picLocks noChangeAspect="1"/>
          </p:cNvPicPr>
          <p:nvPr/>
        </p:nvPicPr>
        <p:blipFill>
          <a:blip r:embed="rId2">
            <a:alphaModFix/>
          </a:blip>
          <a:stretch>
            <a:fillRect/>
          </a:stretch>
        </p:blipFill>
        <p:spPr>
          <a:xfrm>
            <a:off x="1390154" y="1358394"/>
            <a:ext cx="3261976" cy="34667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D5CB5B86-2C7A-DCC7-018A-CCFD0BA451B2}"/>
              </a:ext>
            </a:extLst>
          </p:cNvPr>
          <p:cNvSpPr txBox="1"/>
          <p:nvPr/>
        </p:nvSpPr>
        <p:spPr>
          <a:xfrm>
            <a:off x="191122" y="5172847"/>
            <a:ext cx="6096000" cy="1569660"/>
          </a:xfrm>
          <a:prstGeom prst="rect">
            <a:avLst/>
          </a:prstGeom>
          <a:noFill/>
        </p:spPr>
        <p:txBody>
          <a:bodyPr wrap="square">
            <a:spAutoFit/>
          </a:bodyPr>
          <a:lstStyle/>
          <a:p>
            <a:r>
              <a:rPr lang="en-GB" sz="3200" b="1" u="none" strike="noStrike" dirty="0">
                <a:solidFill>
                  <a:srgbClr val="FF0000"/>
                </a:solidFill>
                <a:effectLst/>
                <a:latin typeface="Calibri" panose="020F0502020204030204" pitchFamily="34" charset="0"/>
              </a:rPr>
              <a:t>On the tenth day of </a:t>
            </a:r>
            <a:r>
              <a:rPr lang="en-GB" sz="3200" b="1" u="none" strike="noStrike" dirty="0" err="1">
                <a:solidFill>
                  <a:srgbClr val="FF0000"/>
                </a:solidFill>
                <a:effectLst/>
                <a:latin typeface="Calibri" panose="020F0502020204030204" pitchFamily="34" charset="0"/>
              </a:rPr>
              <a:t>Clickmas</a:t>
            </a:r>
            <a:r>
              <a:rPr lang="en-GB" sz="3200" b="1" u="none" strike="noStrike" dirty="0">
                <a:solidFill>
                  <a:srgbClr val="FF0000"/>
                </a:solidFill>
                <a:effectLst/>
                <a:latin typeface="Calibri" panose="020F0502020204030204" pitchFamily="34" charset="0"/>
              </a:rPr>
              <a:t>,      my child explained to me,       “These are my friends online!”</a:t>
            </a:r>
            <a:endParaRPr lang="en-GB" sz="3200" b="1" dirty="0">
              <a:solidFill>
                <a:srgbClr val="FF0000"/>
              </a:solidFill>
            </a:endParaRPr>
          </a:p>
        </p:txBody>
      </p:sp>
      <p:sp>
        <p:nvSpPr>
          <p:cNvPr id="6" name="Content Placeholder 2">
            <a:extLst>
              <a:ext uri="{FF2B5EF4-FFF2-40B4-BE49-F238E27FC236}">
                <a16:creationId xmlns:a16="http://schemas.microsoft.com/office/drawing/2014/main" id="{7206A1B5-B6EC-6D44-FC6F-E77C04BC3C65}"/>
              </a:ext>
            </a:extLst>
          </p:cNvPr>
          <p:cNvSpPr txBox="1">
            <a:spLocks/>
          </p:cNvSpPr>
          <p:nvPr/>
        </p:nvSpPr>
        <p:spPr>
          <a:xfrm>
            <a:off x="5929770" y="1195518"/>
            <a:ext cx="6096000" cy="33463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Online </a:t>
            </a:r>
            <a:r>
              <a:rPr lang="en-GB" sz="2200" b="1" dirty="0">
                <a:solidFill>
                  <a:srgbClr val="00B050"/>
                </a:solidFill>
                <a:latin typeface="Calibri" panose="020F0502020204030204" pitchFamily="34" charset="0"/>
                <a:ea typeface="Calibri" panose="020F0502020204030204" pitchFamily="34" charset="0"/>
                <a:cs typeface="Calibri" panose="020F0502020204030204" pitchFamily="34" charset="0"/>
              </a:rPr>
              <a:t>friendships</a:t>
            </a: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 can be a positive part of your child’s digital life, they can connect with others who share their interests, hobbies and games. However, it’s important for children to understand that not everyone online is always who they say they are </a:t>
            </a:r>
          </a:p>
          <a:p>
            <a:pPr>
              <a:defRPr sz="1800"/>
            </a:pPr>
            <a:endPar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Encourage your child to chat only with people they know in </a:t>
            </a:r>
            <a:r>
              <a:rPr lang="en-GB" sz="2200" b="1" dirty="0">
                <a:solidFill>
                  <a:srgbClr val="00B050"/>
                </a:solidFill>
                <a:latin typeface="Calibri" panose="020F0502020204030204" pitchFamily="34" charset="0"/>
                <a:ea typeface="Calibri" panose="020F0502020204030204" pitchFamily="34" charset="0"/>
                <a:cs typeface="Calibri" panose="020F0502020204030204" pitchFamily="34" charset="0"/>
              </a:rPr>
              <a:t>real life </a:t>
            </a: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and to tell you if someone new messages them privately</a:t>
            </a:r>
          </a:p>
          <a:p>
            <a:pPr>
              <a:defRPr sz="1800"/>
            </a:pPr>
            <a:endPar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Remind them that it’s always ok to block or ignore messages that make them feel uncomfortable</a:t>
            </a: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Keeping that conversation open helps them enjoy the digital world safely and confidently</a:t>
            </a:r>
          </a:p>
        </p:txBody>
      </p:sp>
      <p:sp>
        <p:nvSpPr>
          <p:cNvPr id="8" name="TextBox 7">
            <a:extLst>
              <a:ext uri="{FF2B5EF4-FFF2-40B4-BE49-F238E27FC236}">
                <a16:creationId xmlns:a16="http://schemas.microsoft.com/office/drawing/2014/main" id="{F5DEABC1-973F-D3A1-83F1-A8D20EA80204}"/>
              </a:ext>
            </a:extLst>
          </p:cNvPr>
          <p:cNvSpPr txBox="1"/>
          <p:nvPr/>
        </p:nvSpPr>
        <p:spPr>
          <a:xfrm>
            <a:off x="5404253" y="6302667"/>
            <a:ext cx="5046900" cy="369332"/>
          </a:xfrm>
          <a:prstGeom prst="rect">
            <a:avLst/>
          </a:prstGeom>
          <a:noFill/>
        </p:spPr>
        <p:txBody>
          <a:bodyPr wrap="square">
            <a:spAutoFit/>
          </a:bodyPr>
          <a:lstStyle/>
          <a:p>
            <a:pPr algn="r">
              <a:defRPr sz="1800"/>
            </a:pPr>
            <a:r>
              <a:rPr lang="en-GB" b="1" i="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www.thinkuknow.co.uk/parents</a:t>
            </a:r>
          </a:p>
        </p:txBody>
      </p:sp>
      <p:pic>
        <p:nvPicPr>
          <p:cNvPr id="2" name="Picture 1">
            <a:extLst>
              <a:ext uri="{FF2B5EF4-FFF2-40B4-BE49-F238E27FC236}">
                <a16:creationId xmlns:a16="http://schemas.microsoft.com/office/drawing/2014/main" id="{4333E548-7B0D-D507-BFE6-1307E71A23E3}"/>
              </a:ext>
            </a:extLst>
          </p:cNvPr>
          <p:cNvPicPr>
            <a:picLocks noChangeAspect="1"/>
          </p:cNvPicPr>
          <p:nvPr/>
        </p:nvPicPr>
        <p:blipFill>
          <a:blip r:embed="rId3"/>
          <a:stretch>
            <a:fillRect/>
          </a:stretch>
        </p:blipFill>
        <p:spPr>
          <a:xfrm>
            <a:off x="0" y="186001"/>
            <a:ext cx="8334703" cy="830260"/>
          </a:xfrm>
          <a:prstGeom prst="rect">
            <a:avLst/>
          </a:prstGeom>
        </p:spPr>
      </p:pic>
    </p:spTree>
    <p:extLst>
      <p:ext uri="{BB962C8B-B14F-4D97-AF65-F5344CB8AC3E}">
        <p14:creationId xmlns:p14="http://schemas.microsoft.com/office/powerpoint/2010/main" val="46219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CCC8F8-CF45-1936-F25B-1A25B6EB7AF5}"/>
              </a:ext>
            </a:extLst>
          </p:cNvPr>
          <p:cNvPicPr>
            <a:picLocks noChangeAspect="1"/>
          </p:cNvPicPr>
          <p:nvPr/>
        </p:nvPicPr>
        <p:blipFill>
          <a:blip r:embed="rId3">
            <a:alphaModFix/>
          </a:blip>
          <a:stretch>
            <a:fillRect/>
          </a:stretch>
        </p:blipFill>
        <p:spPr>
          <a:xfrm>
            <a:off x="1377209" y="1399392"/>
            <a:ext cx="3522895" cy="32672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197FC031-119F-1E5D-3DEE-89911EF69A46}"/>
              </a:ext>
            </a:extLst>
          </p:cNvPr>
          <p:cNvSpPr txBox="1"/>
          <p:nvPr/>
        </p:nvSpPr>
        <p:spPr>
          <a:xfrm>
            <a:off x="199142" y="5192840"/>
            <a:ext cx="6096000" cy="1569660"/>
          </a:xfrm>
          <a:prstGeom prst="rect">
            <a:avLst/>
          </a:prstGeom>
          <a:noFill/>
        </p:spPr>
        <p:txBody>
          <a:bodyPr wrap="square">
            <a:spAutoFit/>
          </a:bodyPr>
          <a:lstStyle/>
          <a:p>
            <a:r>
              <a:rPr lang="en-GB" sz="3200" b="1" u="none" strike="noStrike" dirty="0">
                <a:solidFill>
                  <a:srgbClr val="00B050"/>
                </a:solidFill>
                <a:effectLst/>
                <a:latin typeface="Calibri" panose="020F0502020204030204" pitchFamily="34" charset="0"/>
              </a:rPr>
              <a:t>On the eleventh day of </a:t>
            </a:r>
            <a:r>
              <a:rPr lang="en-GB" sz="3200" b="1" u="none" strike="noStrike" dirty="0" err="1">
                <a:solidFill>
                  <a:srgbClr val="00B050"/>
                </a:solidFill>
                <a:effectLst/>
                <a:latin typeface="Calibri" panose="020F0502020204030204" pitchFamily="34" charset="0"/>
              </a:rPr>
              <a:t>Clickmas</a:t>
            </a:r>
            <a:r>
              <a:rPr lang="en-GB" sz="3200" b="1" u="none" strike="noStrike" dirty="0">
                <a:solidFill>
                  <a:srgbClr val="00B050"/>
                </a:solidFill>
                <a:effectLst/>
                <a:latin typeface="Calibri" panose="020F0502020204030204" pitchFamily="34" charset="0"/>
              </a:rPr>
              <a:t>, my wallet said to me,               “Avoid surprise bills!”</a:t>
            </a:r>
            <a:endParaRPr lang="en-GB" sz="3200" b="1" dirty="0">
              <a:solidFill>
                <a:srgbClr val="00B050"/>
              </a:solidFill>
            </a:endParaRPr>
          </a:p>
        </p:txBody>
      </p:sp>
      <p:sp>
        <p:nvSpPr>
          <p:cNvPr id="6" name="Content Placeholder 2">
            <a:extLst>
              <a:ext uri="{FF2B5EF4-FFF2-40B4-BE49-F238E27FC236}">
                <a16:creationId xmlns:a16="http://schemas.microsoft.com/office/drawing/2014/main" id="{155F3DB3-9830-FECE-F8BF-7F29C5B5ED55}"/>
              </a:ext>
            </a:extLst>
          </p:cNvPr>
          <p:cNvSpPr txBox="1">
            <a:spLocks/>
          </p:cNvSpPr>
          <p:nvPr/>
        </p:nvSpPr>
        <p:spPr>
          <a:xfrm>
            <a:off x="6095999" y="1146470"/>
            <a:ext cx="6001407" cy="352012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None/>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With so many games, apps, and gadgets available, it’s easy for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small clicks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to add up quickly! Take a few minutes to review in-app purchases and payment settings on your child’s devices. Turning off one-click buying, setting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spending limits</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or using parental controls can all help prevent unexpected costs</a:t>
            </a:r>
          </a:p>
          <a:p>
            <a:pPr>
              <a:buNone/>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It’s also a great opportunity to talk with your child about the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real value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of money online, how virtual coins or game upgrades still cost real money. A quick conversation now can help them build good habits and save you both from any unwanted surprises later!</a:t>
            </a:r>
          </a:p>
        </p:txBody>
      </p:sp>
      <p:sp>
        <p:nvSpPr>
          <p:cNvPr id="8" name="TextBox 7">
            <a:extLst>
              <a:ext uri="{FF2B5EF4-FFF2-40B4-BE49-F238E27FC236}">
                <a16:creationId xmlns:a16="http://schemas.microsoft.com/office/drawing/2014/main" id="{2F8241DE-7052-2B19-C6CF-938FCC576B65}"/>
              </a:ext>
            </a:extLst>
          </p:cNvPr>
          <p:cNvSpPr txBox="1"/>
          <p:nvPr/>
        </p:nvSpPr>
        <p:spPr>
          <a:xfrm>
            <a:off x="6095999" y="6148779"/>
            <a:ext cx="5008180" cy="523220"/>
          </a:xfrm>
          <a:prstGeom prst="rect">
            <a:avLst/>
          </a:prstGeom>
          <a:noFill/>
        </p:spPr>
        <p:txBody>
          <a:bodyPr wrap="square">
            <a:spAutoFit/>
          </a:bodyPr>
          <a:lstStyle/>
          <a:p>
            <a:pPr>
              <a:defRPr sz="1800"/>
            </a:pPr>
            <a:r>
              <a:rPr lang="en-GB" sz="1400" b="1" i="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www.parentzone.org.uk/article/managing-digital-spending-guide-parents</a:t>
            </a:r>
          </a:p>
        </p:txBody>
      </p:sp>
      <p:pic>
        <p:nvPicPr>
          <p:cNvPr id="2" name="Picture 1">
            <a:extLst>
              <a:ext uri="{FF2B5EF4-FFF2-40B4-BE49-F238E27FC236}">
                <a16:creationId xmlns:a16="http://schemas.microsoft.com/office/drawing/2014/main" id="{60F3A5E3-EC23-2353-27B3-1C945221F553}"/>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247943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9E760B-0B1F-DBDC-405B-1B708924E269}"/>
              </a:ext>
            </a:extLst>
          </p:cNvPr>
          <p:cNvPicPr>
            <a:picLocks noChangeAspect="1"/>
          </p:cNvPicPr>
          <p:nvPr/>
        </p:nvPicPr>
        <p:blipFill>
          <a:blip r:embed="rId3">
            <a:alphaModFix/>
          </a:blip>
          <a:stretch>
            <a:fillRect/>
          </a:stretch>
        </p:blipFill>
        <p:spPr>
          <a:xfrm>
            <a:off x="714704" y="1432482"/>
            <a:ext cx="3328530" cy="28343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B7D9AB00-3726-4240-A0F6-FC212DEE3052}"/>
              </a:ext>
            </a:extLst>
          </p:cNvPr>
          <p:cNvSpPr txBox="1"/>
          <p:nvPr/>
        </p:nvSpPr>
        <p:spPr>
          <a:xfrm>
            <a:off x="118513" y="4795897"/>
            <a:ext cx="5524181" cy="2062103"/>
          </a:xfrm>
          <a:prstGeom prst="rect">
            <a:avLst/>
          </a:prstGeom>
          <a:noFill/>
        </p:spPr>
        <p:txBody>
          <a:bodyPr wrap="square">
            <a:spAutoFit/>
          </a:bodyPr>
          <a:lstStyle/>
          <a:p>
            <a:r>
              <a:rPr lang="en-GB" sz="3200" b="1" u="none" strike="noStrike" dirty="0">
                <a:solidFill>
                  <a:srgbClr val="FF0000"/>
                </a:solidFill>
                <a:effectLst/>
                <a:latin typeface="Calibri" panose="020F0502020204030204" pitchFamily="34" charset="0"/>
              </a:rPr>
              <a:t>On the twelfth day of </a:t>
            </a:r>
            <a:r>
              <a:rPr lang="en-GB" sz="3200" b="1" u="none" strike="noStrike" dirty="0" err="1">
                <a:solidFill>
                  <a:srgbClr val="FF0000"/>
                </a:solidFill>
                <a:effectLst/>
                <a:latin typeface="Calibri" panose="020F0502020204030204" pitchFamily="34" charset="0"/>
              </a:rPr>
              <a:t>Clickmas</a:t>
            </a:r>
            <a:r>
              <a:rPr lang="en-GB" sz="3200" b="1" u="none" strike="noStrike" dirty="0">
                <a:solidFill>
                  <a:srgbClr val="FF0000"/>
                </a:solidFill>
                <a:effectLst/>
                <a:latin typeface="Calibri" panose="020F0502020204030204" pitchFamily="34" charset="0"/>
              </a:rPr>
              <a:t>,  our family said to me,</a:t>
            </a:r>
          </a:p>
          <a:p>
            <a:r>
              <a:rPr lang="en-GB" sz="3200" b="1" dirty="0">
                <a:solidFill>
                  <a:srgbClr val="FF0000"/>
                </a:solidFill>
                <a:latin typeface="Calibri" panose="020F0502020204030204" pitchFamily="34" charset="0"/>
              </a:rPr>
              <a:t>“Be smart with your AI and let's use it thoughtfully!” </a:t>
            </a:r>
            <a:endParaRPr lang="en-GB" sz="3200" b="1" dirty="0">
              <a:solidFill>
                <a:srgbClr val="FF0000"/>
              </a:solidFill>
            </a:endParaRPr>
          </a:p>
        </p:txBody>
      </p:sp>
      <p:sp>
        <p:nvSpPr>
          <p:cNvPr id="6" name="Content Placeholder 2">
            <a:extLst>
              <a:ext uri="{FF2B5EF4-FFF2-40B4-BE49-F238E27FC236}">
                <a16:creationId xmlns:a16="http://schemas.microsoft.com/office/drawing/2014/main" id="{44D8CB7C-BCAC-EE7C-D9C2-1A0ADEA86440}"/>
              </a:ext>
            </a:extLst>
          </p:cNvPr>
          <p:cNvSpPr txBox="1">
            <a:spLocks/>
          </p:cNvSpPr>
          <p:nvPr/>
        </p:nvSpPr>
        <p:spPr>
          <a:xfrm>
            <a:off x="6446735" y="1426777"/>
            <a:ext cx="5345872" cy="35749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endPar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3D51C8A4-36EB-EFDD-338C-465B96D28DC6}"/>
              </a:ext>
            </a:extLst>
          </p:cNvPr>
          <p:cNvPicPr>
            <a:picLocks noChangeAspect="1"/>
          </p:cNvPicPr>
          <p:nvPr/>
        </p:nvPicPr>
        <p:blipFill>
          <a:blip r:embed="rId4"/>
          <a:stretch>
            <a:fillRect/>
          </a:stretch>
        </p:blipFill>
        <p:spPr>
          <a:xfrm>
            <a:off x="0" y="186001"/>
            <a:ext cx="8334703" cy="830260"/>
          </a:xfrm>
          <a:prstGeom prst="rect">
            <a:avLst/>
          </a:prstGeom>
        </p:spPr>
      </p:pic>
      <p:sp>
        <p:nvSpPr>
          <p:cNvPr id="8" name="TextBox 7">
            <a:extLst>
              <a:ext uri="{FF2B5EF4-FFF2-40B4-BE49-F238E27FC236}">
                <a16:creationId xmlns:a16="http://schemas.microsoft.com/office/drawing/2014/main" id="{8FED4142-8076-2D14-4D01-24C023A91294}"/>
              </a:ext>
            </a:extLst>
          </p:cNvPr>
          <p:cNvSpPr txBox="1"/>
          <p:nvPr/>
        </p:nvSpPr>
        <p:spPr>
          <a:xfrm>
            <a:off x="5704489" y="1155174"/>
            <a:ext cx="6390290" cy="5047536"/>
          </a:xfrm>
          <a:prstGeom prst="rect">
            <a:avLst/>
          </a:prstGeom>
          <a:noFill/>
        </p:spPr>
        <p:txBody>
          <a:bodyPr wrap="square">
            <a:spAutoFit/>
          </a:bodyPr>
          <a:lstStyle/>
          <a:p>
            <a:pPr>
              <a:buNone/>
            </a:pPr>
            <a:r>
              <a:rPr lang="en-GB" sz="2300" dirty="0">
                <a:solidFill>
                  <a:schemeClr val="tx1"/>
                </a:solidFill>
                <a:latin typeface="Calibri" panose="020F0502020204030204" pitchFamily="34" charset="0"/>
                <a:ea typeface="Calibri" panose="020F0502020204030204" pitchFamily="34" charset="0"/>
                <a:cs typeface="Calibri" panose="020F0502020204030204" pitchFamily="34" charset="0"/>
              </a:rPr>
              <a:t>Artificial Intelligence is now part of everyday life from chatbots to smart speakers to suggestions of what we see online. It can make things quicker, easier, and even more fun but it’s also important that children understand how to use AI safely, </a:t>
            </a:r>
            <a:r>
              <a:rPr lang="en-GB" sz="2300" b="1" dirty="0">
                <a:solidFill>
                  <a:srgbClr val="00B050"/>
                </a:solidFill>
                <a:latin typeface="Calibri" panose="020F0502020204030204" pitchFamily="34" charset="0"/>
                <a:ea typeface="Calibri" panose="020F0502020204030204" pitchFamily="34" charset="0"/>
                <a:cs typeface="Calibri" panose="020F0502020204030204" pitchFamily="34" charset="0"/>
              </a:rPr>
              <a:t>ethically, and responsibly</a:t>
            </a:r>
          </a:p>
          <a:p>
            <a:pPr>
              <a:buNone/>
            </a:pPr>
            <a:r>
              <a:rPr lang="en-GB" sz="2300" dirty="0">
                <a:solidFill>
                  <a:schemeClr val="tx1"/>
                </a:solidFill>
                <a:latin typeface="Calibri" panose="020F0502020204030204" pitchFamily="34" charset="0"/>
                <a:ea typeface="Calibri" panose="020F0502020204030204" pitchFamily="34" charset="0"/>
                <a:cs typeface="Calibri" panose="020F0502020204030204" pitchFamily="34" charset="0"/>
              </a:rPr>
              <a:t>This </a:t>
            </a:r>
            <a:r>
              <a:rPr lang="en-GB" sz="2300" dirty="0" err="1">
                <a:solidFill>
                  <a:schemeClr val="tx1"/>
                </a:solidFill>
                <a:latin typeface="Calibri" panose="020F0502020204030204" pitchFamily="34" charset="0"/>
                <a:ea typeface="Calibri" panose="020F0502020204030204" pitchFamily="34" charset="0"/>
                <a:cs typeface="Calibri" panose="020F0502020204030204" pitchFamily="34" charset="0"/>
              </a:rPr>
              <a:t>Clickmas</a:t>
            </a:r>
            <a:r>
              <a:rPr lang="en-GB" sz="2300" dirty="0">
                <a:solidFill>
                  <a:schemeClr val="tx1"/>
                </a:solidFill>
                <a:latin typeface="Calibri" panose="020F0502020204030204" pitchFamily="34" charset="0"/>
                <a:ea typeface="Calibri" panose="020F0502020204030204" pitchFamily="34" charset="0"/>
                <a:cs typeface="Calibri" panose="020F0502020204030204" pitchFamily="34" charset="0"/>
              </a:rPr>
              <a:t>, take some time to explore AI tools together. Talk about how they work, where the information comes from, and why it’s important to think critically about the answers or content they provide. AI can be an amazing tool but remind your child that the best kind of intelligence is still human. Curiosity, kindness, and </a:t>
            </a:r>
            <a:r>
              <a:rPr lang="en-GB" sz="2300" b="1" dirty="0">
                <a:solidFill>
                  <a:srgbClr val="00B050"/>
                </a:solidFill>
                <a:latin typeface="Calibri" panose="020F0502020204030204" pitchFamily="34" charset="0"/>
                <a:ea typeface="Calibri" panose="020F0502020204030204" pitchFamily="34" charset="0"/>
                <a:cs typeface="Calibri" panose="020F0502020204030204" pitchFamily="34" charset="0"/>
              </a:rPr>
              <a:t>good judgment </a:t>
            </a:r>
            <a:r>
              <a:rPr lang="en-GB" sz="2300" dirty="0">
                <a:solidFill>
                  <a:schemeClr val="tx1"/>
                </a:solidFill>
                <a:latin typeface="Calibri" panose="020F0502020204030204" pitchFamily="34" charset="0"/>
                <a:ea typeface="Calibri" panose="020F0502020204030204" pitchFamily="34" charset="0"/>
                <a:cs typeface="Calibri" panose="020F0502020204030204" pitchFamily="34" charset="0"/>
              </a:rPr>
              <a:t>are things no algorithm can replace!</a:t>
            </a:r>
          </a:p>
        </p:txBody>
      </p:sp>
      <p:sp>
        <p:nvSpPr>
          <p:cNvPr id="10" name="TextBox 9">
            <a:extLst>
              <a:ext uri="{FF2B5EF4-FFF2-40B4-BE49-F238E27FC236}">
                <a16:creationId xmlns:a16="http://schemas.microsoft.com/office/drawing/2014/main" id="{7507ECB6-0192-D4A2-06BD-83E394FFF1FA}"/>
              </a:ext>
            </a:extLst>
          </p:cNvPr>
          <p:cNvSpPr txBox="1"/>
          <p:nvPr/>
        </p:nvSpPr>
        <p:spPr>
          <a:xfrm>
            <a:off x="5801710" y="6202710"/>
            <a:ext cx="6195848" cy="523220"/>
          </a:xfrm>
          <a:prstGeom prst="rect">
            <a:avLst/>
          </a:prstGeom>
          <a:noFill/>
        </p:spPr>
        <p:txBody>
          <a:bodyPr wrap="square">
            <a:spAutoFit/>
          </a:bodyPr>
          <a:lstStyle/>
          <a:p>
            <a:r>
              <a:rPr lang="en-GB" b="1" i="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www.nspcc.org.uk/about-us/news-opinion/2025/artificial-intelligence-safety-tips-for-parents/</a:t>
            </a:r>
          </a:p>
        </p:txBody>
      </p:sp>
    </p:spTree>
    <p:extLst>
      <p:ext uri="{BB962C8B-B14F-4D97-AF65-F5344CB8AC3E}">
        <p14:creationId xmlns:p14="http://schemas.microsoft.com/office/powerpoint/2010/main" val="2549390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theme/theme1.xml><?xml version="1.0" encoding="utf-8"?>
<a:theme xmlns:a="http://schemas.openxmlformats.org/drawingml/2006/main" name="Office Theme">
  <a:themeElements>
    <a:clrScheme name="Custom 1">
      <a:dk1>
        <a:srgbClr val="00206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9BC42EB01C5D4CA167F71B852275D2" ma:contentTypeVersion="16" ma:contentTypeDescription="Create a new document." ma:contentTypeScope="" ma:versionID="21664c1bf2011e3a9544399e79cd03ea">
  <xsd:schema xmlns:xsd="http://www.w3.org/2001/XMLSchema" xmlns:xs="http://www.w3.org/2001/XMLSchema" xmlns:p="http://schemas.microsoft.com/office/2006/metadata/properties" xmlns:ns2="f0c64b31-b0ea-4a32-bb03-40d7439c8d62" xmlns:ns3="4995db74-d797-48d0-b49a-469428747dd2" targetNamespace="http://schemas.microsoft.com/office/2006/metadata/properties" ma:root="true" ma:fieldsID="145c7f8dc2ea67cd022edd35aacf699c" ns2:_="" ns3:_="">
    <xsd:import namespace="f0c64b31-b0ea-4a32-bb03-40d7439c8d62"/>
    <xsd:import namespace="4995db74-d797-48d0-b49a-469428747dd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c64b31-b0ea-4a32-bb03-40d7439c8d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f44cf4f-0c19-4506-853f-cc2e0bf12af6"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95db74-d797-48d0-b49a-469428747dd2"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0e9c534-0b0a-4dd9-a7f3-c52c18d63adf}" ma:internalName="TaxCatchAll" ma:showField="CatchAllData" ma:web="4995db74-d797-48d0-b49a-469428747dd2">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0c64b31-b0ea-4a32-bb03-40d7439c8d62">
      <Terms xmlns="http://schemas.microsoft.com/office/infopath/2007/PartnerControls"/>
    </lcf76f155ced4ddcb4097134ff3c332f>
    <TaxCatchAll xmlns="4995db74-d797-48d0-b49a-469428747dd2" xsi:nil="true"/>
  </documentManagement>
</p:properties>
</file>

<file path=customXml/itemProps1.xml><?xml version="1.0" encoding="utf-8"?>
<ds:datastoreItem xmlns:ds="http://schemas.openxmlformats.org/officeDocument/2006/customXml" ds:itemID="{52A82995-1347-4429-89B2-A206EF325195}"/>
</file>

<file path=customXml/itemProps2.xml><?xml version="1.0" encoding="utf-8"?>
<ds:datastoreItem xmlns:ds="http://schemas.openxmlformats.org/officeDocument/2006/customXml" ds:itemID="{2831608A-193E-49FF-B7AB-006BFC8AEF8E}"/>
</file>

<file path=customXml/itemProps3.xml><?xml version="1.0" encoding="utf-8"?>
<ds:datastoreItem xmlns:ds="http://schemas.openxmlformats.org/officeDocument/2006/customXml" ds:itemID="{7650CF70-3088-4419-A8EA-ACA0524CF92E}"/>
</file>

<file path=docProps/app.xml><?xml version="1.0" encoding="utf-8"?>
<Properties xmlns="http://schemas.openxmlformats.org/officeDocument/2006/extended-properties" xmlns:vt="http://schemas.openxmlformats.org/officeDocument/2006/docPropsVTypes">
  <TotalTime>14523</TotalTime>
  <Words>1708</Words>
  <Application>Microsoft Office PowerPoint</Application>
  <PresentationFormat>Widescreen</PresentationFormat>
  <Paragraphs>84</Paragraphs>
  <Slides>12</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Kate Crawford</dc:creator>
  <cp:lastModifiedBy>Nikola McGuinness</cp:lastModifiedBy>
  <cp:revision>22</cp:revision>
  <dcterms:created xsi:type="dcterms:W3CDTF">2023-06-12T12:11:59Z</dcterms:created>
  <dcterms:modified xsi:type="dcterms:W3CDTF">2025-11-26T12:21:22Z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0x010100909BC42EB01C5D4CA167F71B852275D2</vt:lpwstr>
  </property>
</Properties>
</file>