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Masters/slideMaster1.xml" ContentType="application/vnd.openxmlformats-officedocument.presentationml.slideMaster+xml"/>
  <Override PartName="/ppt/notesSlides/notesSlide9.xml" ContentType="application/vnd.openxmlformats-officedocument.presentationml.notesSlide+xml"/>
  <Override PartName="/ppt/notesSlides/notesSlide10.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4"/>
  </p:notesMasterIdLst>
  <p:sldIdLst>
    <p:sldId id="292" r:id="rId2"/>
    <p:sldId id="304" r:id="rId3"/>
    <p:sldId id="305" r:id="rId4"/>
    <p:sldId id="306" r:id="rId5"/>
    <p:sldId id="307" r:id="rId6"/>
    <p:sldId id="308" r:id="rId7"/>
    <p:sldId id="309" r:id="rId8"/>
    <p:sldId id="310" r:id="rId9"/>
    <p:sldId id="311" r:id="rId10"/>
    <p:sldId id="312" r:id="rId11"/>
    <p:sldId id="313" r:id="rId12"/>
    <p:sldId id="314" r:id="rId13"/>
  </p:sldIdLst>
  <p:sldSz cx="12192000" cy="6858000"/>
  <p:notesSz cx="6797675" cy="9926638"/>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0" roundtripDataSignature="AMtx7mjIu/A8PQIDcjrf7vs9AJPDgrdH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A35E44-94A9-44E3-8537-B4DF472F420A}" v="49" dt="2025-11-26T12:52:45.9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548" autoAdjust="0"/>
    <p:restoredTop sz="82082" autoAdjust="0"/>
  </p:normalViewPr>
  <p:slideViewPr>
    <p:cSldViewPr snapToGrid="0">
      <p:cViewPr varScale="1">
        <p:scale>
          <a:sx n="91" d="100"/>
          <a:sy n="91" d="100"/>
        </p:scale>
        <p:origin x="114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42" Type="http://schemas.openxmlformats.org/officeDocument/2006/relationships/viewProps" Target="viewProps.xml"/><Relationship Id="rId47" Type="http://schemas.openxmlformats.org/officeDocument/2006/relationships/customXml" Target="../customXml/item2.xml"/><Relationship Id="rId7" Type="http://schemas.openxmlformats.org/officeDocument/2006/relationships/slide" Target="slides/slide6.xml"/><Relationship Id="rId12" Type="http://schemas.openxmlformats.org/officeDocument/2006/relationships/slide" Target="slides/slide11.xml"/><Relationship Id="rId46" Type="http://schemas.openxmlformats.org/officeDocument/2006/relationships/customXml" Target="../customXml/item1.xml"/><Relationship Id="rId2" Type="http://schemas.openxmlformats.org/officeDocument/2006/relationships/slide" Target="slides/slide1.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40" Type="http://customschemas.google.com/relationships/presentationmetadata" Target="metadata"/><Relationship Id="rId45"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slide" Target="slides/slide9.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43" Type="http://schemas.openxmlformats.org/officeDocument/2006/relationships/theme" Target="theme/theme1.xml"/><Relationship Id="rId48"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1"/>
            <a:ext cx="2946275" cy="498366"/>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49862" y="1"/>
            <a:ext cx="2946275" cy="498366"/>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0383" y="4776856"/>
            <a:ext cx="5436909" cy="3908953"/>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428273"/>
            <a:ext cx="2946275" cy="498366"/>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49862" y="9428273"/>
            <a:ext cx="2946275" cy="498366"/>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www.epicgames.com/help/en-US/c-Category_FallGuys/c-FallGuys_Gameplay/how-do-i-report-a-player-in-fall-guys-a000085490/"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a:extLst>
            <a:ext uri="{FF2B5EF4-FFF2-40B4-BE49-F238E27FC236}">
              <a16:creationId xmlns:a16="http://schemas.microsoft.com/office/drawing/2014/main" id="{194C6ADB-5A2E-BCD7-E589-1B0D50F18061}"/>
            </a:ext>
          </a:extLst>
        </p:cNvPr>
        <p:cNvGrpSpPr/>
        <p:nvPr/>
      </p:nvGrpSpPr>
      <p:grpSpPr>
        <a:xfrm>
          <a:off x="0" y="0"/>
          <a:ext cx="0" cy="0"/>
          <a:chOff x="0" y="0"/>
          <a:chExt cx="0" cy="0"/>
        </a:xfrm>
      </p:grpSpPr>
      <p:sp>
        <p:nvSpPr>
          <p:cNvPr id="198" name="Google Shape;198;p6:notes">
            <a:extLst>
              <a:ext uri="{FF2B5EF4-FFF2-40B4-BE49-F238E27FC236}">
                <a16:creationId xmlns:a16="http://schemas.microsoft.com/office/drawing/2014/main" id="{BACA2CC0-B534-83A9-ADAF-D5FB01F34BA9}"/>
              </a:ext>
            </a:extLst>
          </p:cNvPr>
          <p:cNvSpPr txBox="1">
            <a:spLocks noGrp="1"/>
          </p:cNvSpPr>
          <p:nvPr>
            <p:ph type="body" idx="1"/>
          </p:nvPr>
        </p:nvSpPr>
        <p:spPr>
          <a:xfrm>
            <a:off x="680383" y="4776856"/>
            <a:ext cx="5436909" cy="3908953"/>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b="1" dirty="0"/>
              <a:t>Glossary </a:t>
            </a:r>
          </a:p>
          <a:p>
            <a:pPr marL="0" lvl="0" indent="0" algn="l" rtl="0">
              <a:lnSpc>
                <a:spcPct val="100000"/>
              </a:lnSpc>
              <a:spcBef>
                <a:spcPts val="0"/>
              </a:spcBef>
              <a:spcAft>
                <a:spcPts val="0"/>
              </a:spcAft>
              <a:buSzPts val="1400"/>
              <a:buNone/>
            </a:pPr>
            <a:r>
              <a:rPr lang="en-GB" dirty="0"/>
              <a:t>• </a:t>
            </a:r>
            <a:r>
              <a:rPr lang="en-GB" b="1" dirty="0"/>
              <a:t>Personal information: </a:t>
            </a:r>
            <a:r>
              <a:rPr lang="en-GB" dirty="0"/>
              <a:t>any identifying details that tell you about who someone is. </a:t>
            </a:r>
          </a:p>
          <a:p>
            <a:pPr marL="0" lvl="0" indent="0" algn="l" rtl="0">
              <a:lnSpc>
                <a:spcPct val="100000"/>
              </a:lnSpc>
              <a:spcBef>
                <a:spcPts val="0"/>
              </a:spcBef>
              <a:spcAft>
                <a:spcPts val="0"/>
              </a:spcAft>
              <a:buSzPts val="1400"/>
              <a:buNone/>
            </a:pPr>
            <a:r>
              <a:rPr lang="en-GB" dirty="0"/>
              <a:t>• </a:t>
            </a:r>
            <a:r>
              <a:rPr lang="en-GB" b="1" dirty="0"/>
              <a:t>Permission: </a:t>
            </a:r>
            <a:r>
              <a:rPr lang="en-GB" dirty="0"/>
              <a:t>when someone says something is okay to do. </a:t>
            </a:r>
          </a:p>
          <a:p>
            <a:pPr marL="0" lvl="0" indent="0" algn="l" rtl="0">
              <a:lnSpc>
                <a:spcPct val="100000"/>
              </a:lnSpc>
              <a:spcBef>
                <a:spcPts val="0"/>
              </a:spcBef>
              <a:spcAft>
                <a:spcPts val="0"/>
              </a:spcAft>
              <a:buSzPts val="1400"/>
              <a:buNone/>
            </a:pPr>
            <a:r>
              <a:rPr lang="en-GB" dirty="0"/>
              <a:t>• </a:t>
            </a:r>
            <a:r>
              <a:rPr lang="en-GB" b="1" dirty="0"/>
              <a:t>Password:</a:t>
            </a:r>
            <a:r>
              <a:rPr lang="en-GB" dirty="0"/>
              <a:t> a collection of letters, numbers and symbols you enter to keep your account safe. </a:t>
            </a:r>
          </a:p>
          <a:p>
            <a:pPr marL="0" lvl="0" indent="0" algn="l" rtl="0">
              <a:lnSpc>
                <a:spcPct val="100000"/>
              </a:lnSpc>
              <a:spcBef>
                <a:spcPts val="0"/>
              </a:spcBef>
              <a:spcAft>
                <a:spcPts val="0"/>
              </a:spcAft>
              <a:buSzPts val="1400"/>
              <a:buNone/>
            </a:pPr>
            <a:r>
              <a:rPr lang="en-GB" dirty="0"/>
              <a:t>• </a:t>
            </a:r>
            <a:r>
              <a:rPr lang="en-GB" b="1" dirty="0"/>
              <a:t>Private:</a:t>
            </a:r>
            <a:r>
              <a:rPr lang="en-GB" dirty="0"/>
              <a:t> keeping something to yourself or </a:t>
            </a:r>
            <a:r>
              <a:rPr lang="en-GB" dirty="0" err="1"/>
              <a:t>or</a:t>
            </a:r>
            <a:r>
              <a:rPr lang="en-GB" dirty="0"/>
              <a:t> only telling the people you trust. </a:t>
            </a:r>
          </a:p>
          <a:p>
            <a:pPr marL="0" lvl="0" indent="0" algn="l" rtl="0">
              <a:lnSpc>
                <a:spcPct val="100000"/>
              </a:lnSpc>
              <a:spcBef>
                <a:spcPts val="0"/>
              </a:spcBef>
              <a:spcAft>
                <a:spcPts val="0"/>
              </a:spcAft>
              <a:buSzPts val="1400"/>
              <a:buNone/>
            </a:pPr>
            <a:r>
              <a:rPr lang="en-GB" dirty="0"/>
              <a:t>• </a:t>
            </a:r>
            <a:r>
              <a:rPr lang="en-GB" b="1" dirty="0"/>
              <a:t>Unique: </a:t>
            </a:r>
            <a:r>
              <a:rPr lang="en-GB" dirty="0"/>
              <a:t>different to others.</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1" dirty="0"/>
              <a:t>Things to consider when you get a new device, app or game</a:t>
            </a:r>
          </a:p>
          <a:p>
            <a:pPr marL="171450" marR="0" lvl="0" indent="-17145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GB" sz="1200" b="1" dirty="0">
                <a:solidFill>
                  <a:schemeClr val="tx1"/>
                </a:solidFill>
                <a:latin typeface="Calibri" panose="020F0502020204030204" pitchFamily="34" charset="0"/>
                <a:ea typeface="Calibri" panose="020F0502020204030204" pitchFamily="34" charset="0"/>
                <a:cs typeface="Calibri" panose="020F0502020204030204" pitchFamily="34" charset="0"/>
              </a:rPr>
              <a:t>Settings should be put in place </a:t>
            </a:r>
            <a:r>
              <a:rPr lang="en-GB" sz="1200" dirty="0">
                <a:solidFill>
                  <a:schemeClr val="tx1"/>
                </a:solidFill>
                <a:latin typeface="Calibri" panose="020F0502020204030204" pitchFamily="34" charset="0"/>
                <a:ea typeface="Calibri" panose="020F0502020204030204" pitchFamily="34" charset="0"/>
                <a:cs typeface="Calibri" panose="020F0502020204030204" pitchFamily="34" charset="0"/>
              </a:rPr>
              <a:t>– to keep you safe controls/ settings should be put on your home Wi-Fi, devices, games and apps</a:t>
            </a:r>
          </a:p>
          <a:p>
            <a:pPr marL="171450" marR="0" lvl="0" indent="-17145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GB" sz="1200" b="1" i="0" u="none" strike="noStrike" cap="none" dirty="0">
                <a:solidFill>
                  <a:schemeClr val="dk1"/>
                </a:solidFill>
                <a:effectLst/>
                <a:latin typeface="Calibri"/>
                <a:ea typeface="Calibri"/>
                <a:cs typeface="Calibri"/>
                <a:sym typeface="Calibri"/>
              </a:rPr>
              <a:t>Parental controls – </a:t>
            </a:r>
            <a:r>
              <a:rPr lang="en-GB" sz="1200" b="0" i="0" u="none" strike="noStrike" cap="none" dirty="0">
                <a:solidFill>
                  <a:schemeClr val="dk1"/>
                </a:solidFill>
                <a:effectLst/>
                <a:latin typeface="Calibri"/>
                <a:ea typeface="Calibri"/>
                <a:cs typeface="Calibri"/>
                <a:sym typeface="Calibri"/>
              </a:rPr>
              <a:t>your parents will want to set up parental controls so they can see what you have access to. </a:t>
            </a:r>
          </a:p>
          <a:p>
            <a:pPr marL="171450" marR="0" lvl="0" indent="-17145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GB" sz="1200" b="1" i="0" u="none" strike="noStrike" cap="none" dirty="0">
                <a:solidFill>
                  <a:schemeClr val="dk1"/>
                </a:solidFill>
                <a:effectLst/>
                <a:latin typeface="Calibri"/>
                <a:ea typeface="Calibri"/>
                <a:cs typeface="Calibri"/>
                <a:sym typeface="Calibri"/>
              </a:rPr>
              <a:t>Location services – </a:t>
            </a:r>
            <a:r>
              <a:rPr lang="en-GB" sz="1200" b="0" i="0" u="none" strike="noStrike" cap="none" dirty="0">
                <a:solidFill>
                  <a:schemeClr val="dk1"/>
                </a:solidFill>
                <a:effectLst/>
                <a:latin typeface="Calibri"/>
                <a:ea typeface="Calibri"/>
                <a:cs typeface="Calibri"/>
                <a:sym typeface="Calibri"/>
              </a:rPr>
              <a:t>your parents will want to switch off this feature for certain apps and websites who share the location of your device (and where you are too). Remember there are apps and widgets that you can use so that only you have access to this information.</a:t>
            </a:r>
          </a:p>
          <a:p>
            <a:pPr marL="171450" marR="0" lvl="0" indent="-17145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GB" sz="1200" b="1" i="0" u="none" strike="noStrike" cap="none" dirty="0">
                <a:solidFill>
                  <a:schemeClr val="dk1"/>
                </a:solidFill>
                <a:effectLst/>
                <a:latin typeface="Calibri"/>
                <a:ea typeface="Calibri"/>
                <a:cs typeface="Calibri"/>
                <a:sym typeface="Calibri"/>
              </a:rPr>
              <a:t>In-app purchases – your parents will want to </a:t>
            </a:r>
            <a:r>
              <a:rPr lang="en-GB" sz="1200" b="0" i="0" u="none" strike="noStrike" cap="none" dirty="0">
                <a:solidFill>
                  <a:schemeClr val="dk1"/>
                </a:solidFill>
                <a:effectLst/>
                <a:latin typeface="Calibri"/>
                <a:ea typeface="Calibri"/>
                <a:cs typeface="Calibri"/>
                <a:sym typeface="Calibri"/>
              </a:rPr>
              <a:t>change the settings for in-app purchases. </a:t>
            </a:r>
          </a:p>
          <a:p>
            <a:pPr marL="171450" marR="0" lvl="0" indent="-17145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GB" sz="1200" b="1" i="0" u="none" strike="noStrike" cap="none" dirty="0">
                <a:solidFill>
                  <a:schemeClr val="dk1"/>
                </a:solidFill>
                <a:effectLst/>
                <a:latin typeface="Calibri"/>
                <a:ea typeface="Calibri"/>
                <a:cs typeface="Calibri"/>
                <a:sym typeface="Calibri"/>
              </a:rPr>
              <a:t>Keep your information private:</a:t>
            </a:r>
            <a:r>
              <a:rPr lang="en-GB" sz="1200" b="0" i="0" u="none" strike="noStrike" cap="none" dirty="0">
                <a:solidFill>
                  <a:schemeClr val="dk1"/>
                </a:solidFill>
                <a:effectLst/>
                <a:latin typeface="Calibri"/>
                <a:ea typeface="Calibri"/>
                <a:cs typeface="Calibri"/>
                <a:sym typeface="Calibri"/>
              </a:rPr>
              <a:t> Learn what personal information is, like your name, address, or phone number, and understand why it’s important to keep this information private.</a:t>
            </a:r>
          </a:p>
          <a:p>
            <a:pPr marL="171450" marR="0" lvl="0" indent="-17145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GB" sz="1200" b="1" i="0" u="none" strike="noStrike" cap="none" dirty="0">
                <a:solidFill>
                  <a:schemeClr val="dk1"/>
                </a:solidFill>
                <a:effectLst/>
                <a:latin typeface="Calibri"/>
                <a:ea typeface="Calibri"/>
                <a:cs typeface="Calibri"/>
                <a:sym typeface="Calibri"/>
              </a:rPr>
              <a:t>Use strong passwords:</a:t>
            </a:r>
            <a:r>
              <a:rPr lang="en-GB" sz="1200" b="0" i="0" u="none" strike="noStrike" cap="none" dirty="0">
                <a:solidFill>
                  <a:schemeClr val="dk1"/>
                </a:solidFill>
                <a:effectLst/>
                <a:latin typeface="Calibri"/>
                <a:ea typeface="Calibri"/>
                <a:cs typeface="Calibri"/>
                <a:sym typeface="Calibri"/>
              </a:rPr>
              <a:t> Understand how passwords protect your information online. Learn how to create strong, unique passwords and why you should never share them with others.</a:t>
            </a:r>
          </a:p>
          <a:p>
            <a:pPr marL="171450" marR="0" lvl="0" indent="-17145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GB" sz="1200" b="1" i="0" u="none" strike="noStrike" cap="none" dirty="0">
                <a:solidFill>
                  <a:schemeClr val="dk1"/>
                </a:solidFill>
                <a:effectLst/>
                <a:latin typeface="Calibri"/>
                <a:ea typeface="Calibri"/>
                <a:cs typeface="Calibri"/>
                <a:sym typeface="Calibri"/>
              </a:rPr>
              <a:t>Be careful:</a:t>
            </a:r>
            <a:r>
              <a:rPr lang="en-GB" sz="1200" b="0" i="0" u="none" strike="noStrike" cap="none" dirty="0">
                <a:solidFill>
                  <a:schemeClr val="dk1"/>
                </a:solidFill>
                <a:effectLst/>
                <a:latin typeface="Calibri"/>
                <a:ea typeface="Calibri"/>
                <a:cs typeface="Calibri"/>
                <a:sym typeface="Calibri"/>
              </a:rPr>
              <a:t> Know that some people online might try to trick you into sharing your information. Always be cautious about who you talk to online and ask a trusted adult if you’re not sure.</a:t>
            </a:r>
          </a:p>
          <a:p>
            <a:pPr marL="171450" marR="0" lvl="0" indent="-17145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GB" sz="1200" b="1" i="0" u="none" strike="noStrike" cap="none" dirty="0">
                <a:solidFill>
                  <a:schemeClr val="dk1"/>
                </a:solidFill>
                <a:effectLst/>
                <a:latin typeface="Calibri"/>
                <a:ea typeface="Calibri"/>
                <a:cs typeface="Calibri"/>
                <a:sym typeface="Calibri"/>
              </a:rPr>
              <a:t>Don’t be fooled</a:t>
            </a:r>
            <a:r>
              <a:rPr lang="en-GB" sz="1200" b="0" i="0" u="none" strike="noStrike" cap="none" dirty="0">
                <a:solidFill>
                  <a:schemeClr val="dk1"/>
                </a:solidFill>
                <a:effectLst/>
                <a:latin typeface="Calibri"/>
                <a:ea typeface="Calibri"/>
                <a:cs typeface="Calibri"/>
                <a:sym typeface="Calibri"/>
              </a:rPr>
              <a:t>… not everything or everyone online can be trusted.. People can put information online to deliberately mislead. In the current climate, the issue of fake news is a big area to contend with so critical learning is key for us all, especially children who need to be armed with the skills to find reliable and trustworthy information. </a:t>
            </a:r>
          </a:p>
          <a:p>
            <a:pPr marL="171450" marR="0" lvl="0" indent="-17145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GB" sz="1200" b="1" i="0" u="none" strike="noStrike" cap="none" dirty="0">
                <a:solidFill>
                  <a:schemeClr val="dk1"/>
                </a:solidFill>
                <a:effectLst/>
                <a:latin typeface="Calibri"/>
                <a:ea typeface="Calibri"/>
                <a:cs typeface="Calibri"/>
                <a:sym typeface="Calibri"/>
              </a:rPr>
              <a:t>Talk to your family/ trusted adult if you have any worries or questions about staying safe online</a:t>
            </a:r>
            <a:endParaRPr lang="en-GB" sz="1200" b="0" i="0" u="none" strike="noStrike" cap="none" dirty="0">
              <a:solidFill>
                <a:schemeClr val="dk1"/>
              </a:solidFill>
              <a:effectLst/>
              <a:latin typeface="Calibri"/>
              <a:ea typeface="Calibri"/>
              <a:cs typeface="Calibri"/>
              <a:sym typeface="Calibri"/>
            </a:endParaRPr>
          </a:p>
          <a:p>
            <a:pPr fontAlgn="base"/>
            <a:endParaRPr lang="en-GB" sz="1200" b="0" i="0" u="none" strike="noStrike" cap="none" dirty="0">
              <a:solidFill>
                <a:schemeClr val="dk1"/>
              </a:solidFill>
              <a:effectLst/>
              <a:latin typeface="Calibri"/>
              <a:ea typeface="Calibri"/>
              <a:cs typeface="Calibri"/>
              <a:sym typeface="Calibri"/>
            </a:endParaRPr>
          </a:p>
          <a:p>
            <a:pPr fontAlgn="base"/>
            <a:r>
              <a:rPr lang="en-GB" sz="1200" b="1" i="0" u="none" strike="noStrike" cap="none" dirty="0">
                <a:solidFill>
                  <a:schemeClr val="dk1"/>
                </a:solidFill>
                <a:effectLst/>
                <a:latin typeface="Calibri"/>
                <a:ea typeface="Calibri"/>
                <a:cs typeface="Calibri"/>
                <a:sym typeface="Calibri"/>
              </a:rPr>
              <a:t>General questions linked to the importance of staying safe online and why settings and your online behaviour are both equally important</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You've received a friend request from someone you don't know. do you accept them? (</a:t>
            </a:r>
            <a:r>
              <a:rPr lang="en-GB" sz="1200" b="0" i="0" u="none" strike="noStrike" cap="none" dirty="0">
                <a:solidFill>
                  <a:schemeClr val="dk1"/>
                </a:solidFill>
                <a:effectLst/>
                <a:latin typeface="Calibri"/>
                <a:ea typeface="Calibri"/>
                <a:cs typeface="Calibri"/>
                <a:sym typeface="Calibri"/>
              </a:rPr>
              <a:t>You should decline the request and block them and tell a trusted adult)</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You want to post a video to TikTok, but you were wearing your school uniform in the video. Does it matter? </a:t>
            </a:r>
            <a:r>
              <a:rPr lang="en-GB" sz="1200" b="0" i="0" u="none" strike="noStrike" cap="none" dirty="0">
                <a:solidFill>
                  <a:schemeClr val="dk1"/>
                </a:solidFill>
                <a:effectLst/>
                <a:latin typeface="Calibri"/>
                <a:ea typeface="Calibri"/>
                <a:cs typeface="Calibri"/>
                <a:sym typeface="Calibri"/>
              </a:rPr>
              <a:t>(Yes, because your school uniform can be identified and can give away personal information about you  and can give away your location)</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Your friend always 'checks in' to whatever location you are at, tagging you in the post too. Should you ask her to stop tagging you?  </a:t>
            </a:r>
            <a:r>
              <a:rPr lang="en-GB" sz="1200" b="0" i="0" u="none" strike="noStrike" cap="none" dirty="0">
                <a:solidFill>
                  <a:schemeClr val="dk1"/>
                </a:solidFill>
                <a:effectLst/>
                <a:latin typeface="Calibri"/>
                <a:ea typeface="Calibri"/>
                <a:cs typeface="Calibri"/>
                <a:sym typeface="Calibri"/>
              </a:rPr>
              <a:t>(Yes, because you do not want your location/ personal information when you </a:t>
            </a:r>
            <a:r>
              <a:rPr lang="en-GB" sz="1200" b="0" i="0" u="none" strike="noStrike" cap="none" dirty="0" err="1">
                <a:solidFill>
                  <a:schemeClr val="dk1"/>
                </a:solidFill>
                <a:effectLst/>
                <a:latin typeface="Calibri"/>
                <a:ea typeface="Calibri"/>
                <a:cs typeface="Calibri"/>
                <a:sym typeface="Calibri"/>
              </a:rPr>
              <a:t>aren’tg</a:t>
            </a:r>
            <a:r>
              <a:rPr lang="en-GB" sz="1200" b="0" i="0" u="none" strike="noStrike" cap="none" dirty="0">
                <a:solidFill>
                  <a:schemeClr val="dk1"/>
                </a:solidFill>
                <a:effectLst/>
                <a:latin typeface="Calibri"/>
                <a:ea typeface="Calibri"/>
                <a:cs typeface="Calibri"/>
                <a:sym typeface="Calibri"/>
              </a:rPr>
              <a:t> sure who will be able to see it)</a:t>
            </a:r>
          </a:p>
          <a:p>
            <a:pPr fontAlgn="base">
              <a:buFont typeface="Arial" panose="020B0604020202020204" pitchFamily="34" charset="0"/>
              <a:buChar char="•"/>
            </a:pPr>
            <a:endParaRPr lang="en-GB" sz="1200" b="0" i="0" u="none" strike="noStrike" cap="none" dirty="0">
              <a:solidFill>
                <a:schemeClr val="dk1"/>
              </a:solidFill>
              <a:effectLst/>
              <a:latin typeface="Calibri"/>
              <a:ea typeface="Calibri"/>
              <a:cs typeface="Calibri"/>
              <a:sym typeface="Calibri"/>
            </a:endParaRPr>
          </a:p>
          <a:p>
            <a:pPr fontAlgn="base">
              <a:buFont typeface="Arial" panose="020B0604020202020204" pitchFamily="34" charset="0"/>
              <a:buChar char="•"/>
            </a:pPr>
            <a:endParaRPr lang="en-GB" sz="1200" b="0" i="0" u="none" strike="noStrike" cap="none" dirty="0">
              <a:solidFill>
                <a:schemeClr val="dk1"/>
              </a:solidFill>
              <a:effectLst/>
              <a:latin typeface="Calibri"/>
              <a:ea typeface="Calibri"/>
              <a:cs typeface="Calibri"/>
              <a:sym typeface="Calibri"/>
            </a:endParaRPr>
          </a:p>
          <a:p>
            <a:br>
              <a:rPr lang="en-GB" sz="1200" b="0" i="0" u="none" strike="noStrike" cap="none" dirty="0">
                <a:solidFill>
                  <a:schemeClr val="dk1"/>
                </a:solidFill>
                <a:effectLst/>
                <a:latin typeface="Calibri"/>
                <a:ea typeface="Calibri"/>
                <a:cs typeface="Calibri"/>
                <a:sym typeface="Calibri"/>
              </a:rPr>
            </a:br>
            <a:br>
              <a:rPr lang="en-GB" sz="1200" b="0" i="0" u="none" strike="noStrike" cap="none" dirty="0">
                <a:solidFill>
                  <a:schemeClr val="dk1"/>
                </a:solidFill>
                <a:effectLst/>
                <a:latin typeface="Calibri"/>
                <a:ea typeface="Calibri"/>
                <a:cs typeface="Calibri"/>
                <a:sym typeface="Calibri"/>
              </a:rPr>
            </a:br>
            <a:br>
              <a:rPr lang="en-GB" sz="1200" b="0" i="0" u="none" strike="noStrike" cap="none" dirty="0">
                <a:solidFill>
                  <a:schemeClr val="dk1"/>
                </a:solidFill>
                <a:effectLst/>
                <a:latin typeface="Calibri"/>
                <a:ea typeface="Calibri"/>
                <a:cs typeface="Calibri"/>
                <a:sym typeface="Calibri"/>
              </a:rPr>
            </a:br>
            <a:br>
              <a:rPr lang="en-GB" sz="1200" b="0" i="0" u="none" strike="noStrike" cap="none" dirty="0">
                <a:solidFill>
                  <a:schemeClr val="dk1"/>
                </a:solidFill>
                <a:effectLst/>
                <a:latin typeface="Calibri"/>
                <a:ea typeface="Calibri"/>
                <a:cs typeface="Calibri"/>
                <a:sym typeface="Calibri"/>
              </a:rPr>
            </a:br>
            <a:endParaRPr lang="en-GB" sz="1200" b="0" i="0" u="none" strike="noStrike" cap="none" dirty="0">
              <a:solidFill>
                <a:schemeClr val="dk1"/>
              </a:solidFill>
              <a:effectLst/>
              <a:latin typeface="Calibri"/>
              <a:ea typeface="Calibri"/>
              <a:cs typeface="Calibri"/>
              <a:sym typeface="Calibri"/>
            </a:endParaRPr>
          </a:p>
          <a:p>
            <a:pPr fontAlgn="base"/>
            <a:endParaRPr lang="en-GB" sz="1200" b="0" i="0" u="none" strike="noStrike" cap="none" dirty="0">
              <a:solidFill>
                <a:schemeClr val="dk1"/>
              </a:solidFill>
              <a:effectLst/>
              <a:latin typeface="Calibri"/>
              <a:ea typeface="Calibri"/>
              <a:cs typeface="Calibri"/>
              <a:sym typeface="Calibri"/>
            </a:endParaRPr>
          </a:p>
          <a:p>
            <a:pPr fontAlgn="base"/>
            <a:endParaRPr lang="en-GB" sz="1200" b="0" i="0" u="none" strike="noStrike" cap="none" dirty="0">
              <a:solidFill>
                <a:schemeClr val="dk1"/>
              </a:solidFill>
              <a:effectLst/>
              <a:latin typeface="Calibri"/>
              <a:ea typeface="Calibri"/>
              <a:cs typeface="Calibri"/>
              <a:sym typeface="Calibri"/>
            </a:endParaRPr>
          </a:p>
          <a:p>
            <a:pPr marL="0" lvl="0" indent="0" algn="l" rtl="0">
              <a:lnSpc>
                <a:spcPct val="100000"/>
              </a:lnSpc>
              <a:spcBef>
                <a:spcPts val="0"/>
              </a:spcBef>
              <a:spcAft>
                <a:spcPts val="0"/>
              </a:spcAft>
              <a:buSzPts val="1400"/>
              <a:buNone/>
            </a:pPr>
            <a:endParaRPr dirty="0"/>
          </a:p>
        </p:txBody>
      </p:sp>
      <p:sp>
        <p:nvSpPr>
          <p:cNvPr id="199" name="Google Shape;199;p6:notes">
            <a:extLst>
              <a:ext uri="{FF2B5EF4-FFF2-40B4-BE49-F238E27FC236}">
                <a16:creationId xmlns:a16="http://schemas.microsoft.com/office/drawing/2014/main" id="{82A28572-3C1A-182A-E2C8-BDA8E956DFAD}"/>
              </a:ext>
            </a:extLst>
          </p:cNvPr>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0638259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a:extLst>
            <a:ext uri="{FF2B5EF4-FFF2-40B4-BE49-F238E27FC236}">
              <a16:creationId xmlns:a16="http://schemas.microsoft.com/office/drawing/2014/main" id="{BD1F86E0-5021-8895-C69B-680F7BE97576}"/>
            </a:ext>
          </a:extLst>
        </p:cNvPr>
        <p:cNvGrpSpPr/>
        <p:nvPr/>
      </p:nvGrpSpPr>
      <p:grpSpPr>
        <a:xfrm>
          <a:off x="0" y="0"/>
          <a:ext cx="0" cy="0"/>
          <a:chOff x="0" y="0"/>
          <a:chExt cx="0" cy="0"/>
        </a:xfrm>
      </p:grpSpPr>
      <p:sp>
        <p:nvSpPr>
          <p:cNvPr id="188" name="Google Shape;188;p5:notes">
            <a:extLst>
              <a:ext uri="{FF2B5EF4-FFF2-40B4-BE49-F238E27FC236}">
                <a16:creationId xmlns:a16="http://schemas.microsoft.com/office/drawing/2014/main" id="{653A4FBC-D4BD-1CDB-F31F-3D1163C81078}"/>
              </a:ext>
            </a:extLst>
          </p:cNvPr>
          <p:cNvSpPr txBox="1">
            <a:spLocks noGrp="1"/>
          </p:cNvSpPr>
          <p:nvPr>
            <p:ph type="body" idx="1"/>
          </p:nvPr>
        </p:nvSpPr>
        <p:spPr>
          <a:xfrm>
            <a:off x="680383" y="4776856"/>
            <a:ext cx="5436909" cy="3908953"/>
          </a:xfrm>
          <a:prstGeom prst="rect">
            <a:avLst/>
          </a:prstGeom>
          <a:noFill/>
          <a:ln>
            <a:noFill/>
          </a:ln>
        </p:spPr>
        <p:txBody>
          <a:bodyPr spcFirstLastPara="1" wrap="square" lIns="91425" tIns="45700" rIns="91425" bIns="45700" anchor="t" anchorCtr="0">
            <a:noAutofit/>
          </a:bodyPr>
          <a:lstStyle/>
          <a:p>
            <a:pPr fontAlgn="base"/>
            <a:r>
              <a:rPr lang="en-GB" sz="1200" b="1" i="0" u="none" strike="noStrike" cap="none" dirty="0">
                <a:solidFill>
                  <a:schemeClr val="dk1"/>
                </a:solidFill>
                <a:effectLst/>
                <a:latin typeface="Calibri"/>
                <a:ea typeface="Calibri"/>
                <a:cs typeface="Calibri"/>
                <a:sym typeface="Calibri"/>
              </a:rPr>
              <a:t>Glossary</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Screen time:</a:t>
            </a:r>
            <a:r>
              <a:rPr lang="en-GB" sz="1200" b="0" i="0" u="none" strike="noStrike" cap="none" dirty="0">
                <a:solidFill>
                  <a:schemeClr val="dk1"/>
                </a:solidFill>
                <a:effectLst/>
                <a:latin typeface="Calibri"/>
                <a:ea typeface="Calibri"/>
                <a:cs typeface="Calibri"/>
                <a:sym typeface="Calibri"/>
              </a:rPr>
              <a:t> the time you spend online or on technology.</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Age restrictions:</a:t>
            </a:r>
            <a:r>
              <a:rPr lang="en-GB" sz="1200" b="0" i="0" u="none" strike="noStrike" cap="none" dirty="0">
                <a:solidFill>
                  <a:schemeClr val="dk1"/>
                </a:solidFill>
                <a:effectLst/>
                <a:latin typeface="Calibri"/>
                <a:ea typeface="Calibri"/>
                <a:cs typeface="Calibri"/>
                <a:sym typeface="Calibri"/>
              </a:rPr>
              <a:t> the age you need to be before using something.</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Digital wellbeing:</a:t>
            </a:r>
            <a:r>
              <a:rPr lang="en-GB" sz="1200" b="0" i="0" u="none" strike="noStrike" cap="none" dirty="0">
                <a:solidFill>
                  <a:schemeClr val="dk1"/>
                </a:solidFill>
                <a:effectLst/>
                <a:latin typeface="Calibri"/>
                <a:ea typeface="Calibri"/>
                <a:cs typeface="Calibri"/>
                <a:sym typeface="Calibri"/>
              </a:rPr>
              <a:t> how going online makes us feel</a:t>
            </a:r>
          </a:p>
          <a:p>
            <a:pPr fontAlgn="base"/>
            <a:endParaRPr lang="en-GB" sz="1200" b="0" i="0" u="none" strike="noStrike" cap="none" dirty="0">
              <a:solidFill>
                <a:schemeClr val="dk1"/>
              </a:solidFill>
              <a:effectLst/>
              <a:latin typeface="Calibri"/>
              <a:ea typeface="Calibri"/>
              <a:cs typeface="Calibri"/>
              <a:sym typeface="Calibri"/>
            </a:endParaRPr>
          </a:p>
          <a:p>
            <a:pPr fontAlgn="base"/>
            <a:r>
              <a:rPr lang="en-GB" sz="1200" b="1" i="0" u="none" strike="noStrike" cap="none" dirty="0">
                <a:solidFill>
                  <a:schemeClr val="dk1"/>
                </a:solidFill>
                <a:effectLst/>
                <a:latin typeface="Calibri"/>
                <a:ea typeface="Calibri"/>
                <a:cs typeface="Calibri"/>
                <a:sym typeface="Calibri"/>
              </a:rPr>
              <a:t>Things to consider </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Balance your screen time:</a:t>
            </a:r>
            <a:r>
              <a:rPr lang="en-GB" sz="1200" b="0" i="0" u="none" strike="noStrike" cap="none" dirty="0">
                <a:solidFill>
                  <a:schemeClr val="dk1"/>
                </a:solidFill>
                <a:effectLst/>
                <a:latin typeface="Calibri"/>
                <a:ea typeface="Calibri"/>
                <a:cs typeface="Calibri"/>
                <a:sym typeface="Calibri"/>
              </a:rPr>
              <a:t> Understand that spending too much time online can sometimes affect your mood, sleep, or friendships. Balance your screen time with outdoor play, reading, or other fun activities.</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Follow age restrictions:</a:t>
            </a:r>
            <a:r>
              <a:rPr lang="en-GB" sz="1200" b="0" i="0" u="none" strike="noStrike" cap="none" dirty="0">
                <a:solidFill>
                  <a:schemeClr val="dk1"/>
                </a:solidFill>
                <a:effectLst/>
                <a:latin typeface="Calibri"/>
                <a:ea typeface="Calibri"/>
                <a:cs typeface="Calibri"/>
                <a:sym typeface="Calibri"/>
              </a:rPr>
              <a:t> Learn why it’s important to follow age restrictions on games and websites. These rules help keep you safe from things you’re not ready to see or experience.</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The internet is ‘sticky’ so take breaks:</a:t>
            </a:r>
            <a:r>
              <a:rPr lang="en-GB" sz="1200" b="0" i="0" u="none" strike="noStrike" cap="none" dirty="0">
                <a:solidFill>
                  <a:schemeClr val="dk1"/>
                </a:solidFill>
                <a:effectLst/>
                <a:latin typeface="Calibri"/>
                <a:ea typeface="Calibri"/>
                <a:cs typeface="Calibri"/>
                <a:sym typeface="Calibri"/>
              </a:rPr>
              <a:t> The internet is designed to be ‘sticky’, as it keeps us coming back for more. Tech keeps us hooked in - notifications, autoplay, etc. Know that if something you’re doing online makes you feel tired, stressed, or uncomfortable, it’s good to take a break and do something else to feel better</a:t>
            </a:r>
          </a:p>
          <a:p>
            <a:pPr marL="228600" indent="0" fontAlgn="base">
              <a:buFont typeface="Arial" panose="020B0604020202020204" pitchFamily="34" charset="0"/>
              <a:buNone/>
            </a:pPr>
            <a:endParaRPr lang="en-GB" sz="1200" b="1" i="0" u="none" strike="noStrike" cap="none" dirty="0">
              <a:solidFill>
                <a:schemeClr val="dk1"/>
              </a:solidFill>
              <a:effectLst/>
              <a:latin typeface="Calibri"/>
              <a:ea typeface="Calibri"/>
              <a:cs typeface="Calibri"/>
              <a:sym typeface="Calibri"/>
            </a:endParaRPr>
          </a:p>
          <a:p>
            <a:pPr marL="228600" indent="0" fontAlgn="base">
              <a:buFont typeface="Arial" panose="020B0604020202020204" pitchFamily="34" charset="0"/>
              <a:buNone/>
            </a:pPr>
            <a:r>
              <a:rPr lang="en-GB" sz="1200" b="1" i="0" u="none" strike="noStrike" cap="none" dirty="0">
                <a:solidFill>
                  <a:schemeClr val="dk1"/>
                </a:solidFill>
                <a:effectLst/>
                <a:latin typeface="Calibri"/>
                <a:ea typeface="Calibri"/>
                <a:cs typeface="Calibri"/>
                <a:sym typeface="Calibri"/>
              </a:rPr>
              <a:t>What are the downsides?</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Being constantly online means it can be difficult and impossible to step away from an uncomfortable situation.</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It means that anyone can send you a nasty message at any hour of the day or night. This can have a negative effect on the way you concentrate, how you sleep and how social you are being in real life.</a:t>
            </a:r>
          </a:p>
          <a:p>
            <a:pPr marL="228600" indent="0" fontAlgn="base">
              <a:buFont typeface="Arial" panose="020B0604020202020204" pitchFamily="34" charset="0"/>
              <a:buNone/>
            </a:pPr>
            <a:endParaRPr lang="en-GB" sz="1200" b="1" i="0" u="none" strike="noStrike" cap="none" dirty="0">
              <a:solidFill>
                <a:schemeClr val="dk1"/>
              </a:solidFill>
              <a:effectLst/>
              <a:latin typeface="Calibri"/>
              <a:ea typeface="Calibri"/>
              <a:cs typeface="Calibri"/>
              <a:sym typeface="Calibri"/>
            </a:endParaRPr>
          </a:p>
          <a:p>
            <a:pPr marL="228600" indent="0" fontAlgn="base">
              <a:buFont typeface="Arial" panose="020B0604020202020204" pitchFamily="34" charset="0"/>
              <a:buNone/>
            </a:pPr>
            <a:r>
              <a:rPr lang="en-GB" sz="1200" b="1" i="0" u="none" strike="noStrike" cap="none" dirty="0">
                <a:solidFill>
                  <a:schemeClr val="dk1"/>
                </a:solidFill>
                <a:effectLst/>
                <a:latin typeface="Calibri"/>
                <a:ea typeface="Calibri"/>
                <a:cs typeface="Calibri"/>
                <a:sym typeface="Calibri"/>
              </a:rPr>
              <a:t>What can you do?</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Technology is deliberately designed to be ‘sticky’ with some social media sites rewarding you for coming back again and again. With distracting apps everywhere, it's easy to fall into the social media marketing trap - to keep scrolling and scrolling.</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When was the last time you checked your screen time? This is super useful to see how much of your free time you're actually spending on your phone. It might be more than you think!</a:t>
            </a:r>
          </a:p>
          <a:p>
            <a:pPr marL="228600" indent="0" fontAlgn="base">
              <a:buFont typeface="Arial" panose="020B0604020202020204" pitchFamily="34" charset="0"/>
              <a:buNone/>
            </a:pPr>
            <a:endParaRPr lang="en-GB" sz="1200" b="1" i="0" u="none" strike="noStrike" cap="none" dirty="0">
              <a:solidFill>
                <a:schemeClr val="dk1"/>
              </a:solidFill>
              <a:effectLst/>
              <a:latin typeface="Calibri"/>
              <a:ea typeface="Calibri"/>
              <a:cs typeface="Calibri"/>
              <a:sym typeface="Calibri"/>
            </a:endParaRPr>
          </a:p>
          <a:p>
            <a:pPr marL="228600" indent="0" fontAlgn="base">
              <a:buFont typeface="Arial" panose="020B0604020202020204" pitchFamily="34" charset="0"/>
              <a:buNone/>
            </a:pPr>
            <a:r>
              <a:rPr lang="en-GB" sz="1200" b="1" i="0" u="none" strike="noStrike" cap="none" dirty="0">
                <a:solidFill>
                  <a:schemeClr val="dk1"/>
                </a:solidFill>
                <a:effectLst/>
                <a:latin typeface="Calibri"/>
                <a:ea typeface="Calibri"/>
                <a:cs typeface="Calibri"/>
                <a:sym typeface="Calibri"/>
              </a:rPr>
              <a:t>Why not try…</a:t>
            </a:r>
            <a:endParaRPr lang="en-GB" sz="1200" b="0" i="0" u="none" strike="noStrike" cap="none" dirty="0">
              <a:solidFill>
                <a:schemeClr val="dk1"/>
              </a:solidFill>
              <a:effectLst/>
              <a:latin typeface="Calibri"/>
              <a:ea typeface="Calibri"/>
              <a:cs typeface="Calibri"/>
              <a:sym typeface="Calibri"/>
            </a:endParaRP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Going through your settings and checking your notifications: turn them off</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Only check social media accounts when you want to, not when it tells you to</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Keep your phone out of eyesight during meals and when talking to friends</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Avoid your phone first thing in the morning, and last thing before bed</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Remember, it’s OK to give yourself a break.</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Step away from your home screen, stop scrolling, resist sharing information and get some headspace in real time.</a:t>
            </a:r>
          </a:p>
          <a:p>
            <a:pPr fontAlgn="base"/>
            <a:endParaRPr lang="en-GB" sz="1200" b="0" i="0" u="none" strike="noStrike" cap="none" dirty="0">
              <a:solidFill>
                <a:schemeClr val="dk1"/>
              </a:solidFill>
              <a:effectLst/>
              <a:latin typeface="Calibri"/>
              <a:ea typeface="Calibri"/>
              <a:cs typeface="Calibri"/>
              <a:sym typeface="Calibri"/>
            </a:endParaRPr>
          </a:p>
          <a:p>
            <a:pPr fontAlgn="base"/>
            <a:r>
              <a:rPr lang="en-GB" sz="1200" b="1" i="0" u="none" strike="noStrike" cap="none" dirty="0">
                <a:solidFill>
                  <a:schemeClr val="dk1"/>
                </a:solidFill>
                <a:effectLst/>
                <a:latin typeface="Calibri"/>
                <a:ea typeface="Calibri"/>
                <a:cs typeface="Calibri"/>
                <a:sym typeface="Calibri"/>
              </a:rPr>
              <a:t>Questions</a:t>
            </a:r>
            <a:endParaRPr lang="en-GB" sz="1200" b="0" i="0" u="none" strike="noStrike" cap="none" dirty="0">
              <a:solidFill>
                <a:schemeClr val="dk1"/>
              </a:solidFill>
              <a:effectLst/>
              <a:latin typeface="Calibri"/>
              <a:ea typeface="Calibri"/>
              <a:cs typeface="Calibri"/>
              <a:sym typeface="Calibri"/>
            </a:endParaRPr>
          </a:p>
          <a:p>
            <a:pPr marL="457200" marR="0" lvl="0" indent="-228600" algn="l" defTabSz="914400" rtl="0" eaLnBrk="1" fontAlgn="base"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GB" sz="1200" b="0" i="0" u="none" strike="noStrike" cap="none" dirty="0">
                <a:solidFill>
                  <a:schemeClr val="dk1"/>
                </a:solidFill>
                <a:effectLst/>
                <a:latin typeface="Calibri"/>
                <a:ea typeface="Calibri"/>
                <a:cs typeface="Calibri"/>
                <a:sym typeface="Calibri"/>
              </a:rPr>
              <a:t>Do you find it difficult to take a break from your devices? </a:t>
            </a:r>
          </a:p>
          <a:p>
            <a:pPr marL="457200" marR="0" lvl="0" indent="-228600" algn="l" defTabSz="914400" rtl="0" eaLnBrk="1" fontAlgn="base"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GB" sz="1200" b="0" i="0" u="none" strike="noStrike" cap="none" dirty="0">
                <a:solidFill>
                  <a:schemeClr val="dk1"/>
                </a:solidFill>
                <a:effectLst/>
                <a:latin typeface="Calibri"/>
                <a:ea typeface="Calibri"/>
                <a:cs typeface="Calibri"/>
                <a:sym typeface="Calibri"/>
              </a:rPr>
              <a:t>Do you feel pressured to be online?</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Why would a family agree to be device-free at mealtimes? How would this make a difference to meal times?</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Can you think of other occasions when a family can agree to be device-free?</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Is being online affecting your time with family and friends?</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Why might going online make you feel positive/ negative? How might too much screen time online make people feel?</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Is time on your phone affecting you and the way you feel?</a:t>
            </a:r>
          </a:p>
          <a:p>
            <a:pPr marL="0" lvl="0" indent="0" algn="l" rtl="0">
              <a:lnSpc>
                <a:spcPct val="100000"/>
              </a:lnSpc>
              <a:spcBef>
                <a:spcPts val="0"/>
              </a:spcBef>
              <a:spcAft>
                <a:spcPts val="0"/>
              </a:spcAft>
              <a:buSzPts val="1400"/>
              <a:buNone/>
            </a:pPr>
            <a:endParaRPr dirty="0"/>
          </a:p>
        </p:txBody>
      </p:sp>
      <p:sp>
        <p:nvSpPr>
          <p:cNvPr id="189" name="Google Shape;189;p5:notes">
            <a:extLst>
              <a:ext uri="{FF2B5EF4-FFF2-40B4-BE49-F238E27FC236}">
                <a16:creationId xmlns:a16="http://schemas.microsoft.com/office/drawing/2014/main" id="{E88C5B84-3B1C-CB04-92B4-F54F34E3CBF8}"/>
              </a:ext>
            </a:extLst>
          </p:cNvPr>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265171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a:extLst>
            <a:ext uri="{FF2B5EF4-FFF2-40B4-BE49-F238E27FC236}">
              <a16:creationId xmlns:a16="http://schemas.microsoft.com/office/drawing/2014/main" id="{78DB403B-D1B7-185C-A1F7-0ECD672F248D}"/>
            </a:ext>
          </a:extLst>
        </p:cNvPr>
        <p:cNvGrpSpPr/>
        <p:nvPr/>
      </p:nvGrpSpPr>
      <p:grpSpPr>
        <a:xfrm>
          <a:off x="0" y="0"/>
          <a:ext cx="0" cy="0"/>
          <a:chOff x="0" y="0"/>
          <a:chExt cx="0" cy="0"/>
        </a:xfrm>
      </p:grpSpPr>
      <p:sp>
        <p:nvSpPr>
          <p:cNvPr id="202" name="Google Shape;202;p7:notes">
            <a:extLst>
              <a:ext uri="{FF2B5EF4-FFF2-40B4-BE49-F238E27FC236}">
                <a16:creationId xmlns:a16="http://schemas.microsoft.com/office/drawing/2014/main" id="{1D021D01-6E74-269C-94FB-D45EF23EDA5C}"/>
              </a:ext>
            </a:extLst>
          </p:cNvPr>
          <p:cNvSpPr txBox="1">
            <a:spLocks noGrp="1"/>
          </p:cNvSpPr>
          <p:nvPr>
            <p:ph type="body" idx="1"/>
          </p:nvPr>
        </p:nvSpPr>
        <p:spPr>
          <a:xfrm>
            <a:off x="680383" y="4776856"/>
            <a:ext cx="5436909" cy="3908953"/>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b="1" i="0" dirty="0"/>
              <a:t>Glossary</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Selfie: </a:t>
            </a:r>
            <a:r>
              <a:rPr lang="en-GB" sz="1200" b="0" i="0" u="none" strike="noStrike" cap="none" dirty="0">
                <a:solidFill>
                  <a:schemeClr val="dk1"/>
                </a:solidFill>
                <a:effectLst/>
                <a:latin typeface="Calibri"/>
                <a:ea typeface="Calibri"/>
                <a:cs typeface="Calibri"/>
                <a:sym typeface="Calibri"/>
              </a:rPr>
              <a:t>an image you have taken of yourself that you have taken or created to use online, especially on social media</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Consent: </a:t>
            </a:r>
            <a:r>
              <a:rPr lang="en-GB" sz="1200" b="0" i="0" u="none" strike="noStrike" cap="none" dirty="0">
                <a:solidFill>
                  <a:schemeClr val="dk1"/>
                </a:solidFill>
                <a:effectLst/>
                <a:latin typeface="Calibri"/>
                <a:ea typeface="Calibri"/>
                <a:cs typeface="Calibri"/>
                <a:sym typeface="Calibri"/>
              </a:rPr>
              <a:t>to give permission or approval for something to happen</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Meme: </a:t>
            </a:r>
            <a:r>
              <a:rPr lang="en-GB" sz="1200" b="0" i="0" u="none" strike="noStrike" cap="none" dirty="0">
                <a:solidFill>
                  <a:schemeClr val="dk1"/>
                </a:solidFill>
                <a:effectLst/>
                <a:latin typeface="Calibri"/>
                <a:ea typeface="Calibri"/>
                <a:cs typeface="Calibri"/>
                <a:sym typeface="Calibri"/>
              </a:rPr>
              <a:t>an online image, phrase or media clip that becomes very popular and is quickly shared with lots of people usually for humour</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Image manipulation: </a:t>
            </a:r>
            <a:r>
              <a:rPr lang="en-GB" sz="1200" b="0" i="0" u="none" strike="noStrike" cap="none" dirty="0">
                <a:solidFill>
                  <a:schemeClr val="dk1"/>
                </a:solidFill>
                <a:effectLst/>
                <a:latin typeface="Calibri"/>
                <a:ea typeface="Calibri"/>
                <a:cs typeface="Calibri"/>
                <a:sym typeface="Calibri"/>
              </a:rPr>
              <a:t>to alter or change something using digital tools and filters to look better, or different, or strange</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Screengrab: </a:t>
            </a:r>
            <a:r>
              <a:rPr lang="en-GB" sz="1200" b="0" i="0" u="none" strike="noStrike" cap="none" dirty="0">
                <a:solidFill>
                  <a:schemeClr val="dk1"/>
                </a:solidFill>
                <a:effectLst/>
                <a:latin typeface="Calibri"/>
                <a:ea typeface="Calibri"/>
                <a:cs typeface="Calibri"/>
                <a:sym typeface="Calibri"/>
              </a:rPr>
              <a:t>a digital snapshot (taken with an app or screen camera) of a screen and whatever is showing on it to save as a new image</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Font typeface="Arial" panose="020B0604020202020204" pitchFamily="34" charset="0"/>
              <a:buNone/>
            </a:pPr>
            <a:r>
              <a:rPr lang="en-GB" b="1" dirty="0"/>
              <a:t>Things to consider</a:t>
            </a:r>
          </a:p>
          <a:p>
            <a:pPr marL="171450" marR="0" lvl="0" indent="-17145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Char char="•"/>
              <a:tabLst/>
              <a:defRPr/>
            </a:pPr>
            <a:r>
              <a:rPr lang="en-GB" sz="1200" b="1" i="0" u="none" strike="noStrike" cap="none" dirty="0">
                <a:solidFill>
                  <a:schemeClr val="dk1"/>
                </a:solidFill>
                <a:effectLst/>
                <a:latin typeface="Calibri"/>
                <a:ea typeface="Calibri"/>
                <a:cs typeface="Calibri"/>
                <a:sym typeface="Calibri"/>
              </a:rPr>
              <a:t>Always get consent.</a:t>
            </a:r>
            <a:r>
              <a:rPr lang="en-GB" sz="1200" b="0" i="0" u="none" strike="noStrike" cap="none" dirty="0">
                <a:solidFill>
                  <a:schemeClr val="dk1"/>
                </a:solidFill>
                <a:effectLst/>
                <a:latin typeface="Calibri"/>
                <a:ea typeface="Calibri"/>
                <a:cs typeface="Calibri"/>
                <a:sym typeface="Calibri"/>
              </a:rPr>
              <a:t> - Want to post that photo of your bestie at the beach? Make sure that you get their permission before you post. Whether it’s a picture or simply a tag, it’s always good to check with them first - what if it’s something they don’t want putting out there?!</a:t>
            </a:r>
          </a:p>
          <a:p>
            <a:pPr marL="171450" lvl="0" indent="-171450" algn="l" rtl="0">
              <a:lnSpc>
                <a:spcPct val="100000"/>
              </a:lnSpc>
              <a:spcBef>
                <a:spcPts val="0"/>
              </a:spcBef>
              <a:spcAft>
                <a:spcPts val="0"/>
              </a:spcAft>
              <a:buSzPts val="1400"/>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Sharing something online may have an impact </a:t>
            </a:r>
            <a:r>
              <a:rPr lang="en-GB" sz="1200" b="0" i="0" u="none" strike="noStrike" cap="none" dirty="0">
                <a:solidFill>
                  <a:schemeClr val="dk1"/>
                </a:solidFill>
                <a:effectLst/>
                <a:latin typeface="Calibri"/>
                <a:ea typeface="Calibri"/>
                <a:cs typeface="Calibri"/>
                <a:sym typeface="Calibri"/>
              </a:rPr>
              <a:t>either positively or negatively on yourself and on others</a:t>
            </a:r>
          </a:p>
          <a:p>
            <a:pPr marL="171450" lvl="0" indent="-171450" algn="l" rtl="0">
              <a:lnSpc>
                <a:spcPct val="100000"/>
              </a:lnSpc>
              <a:spcBef>
                <a:spcPts val="0"/>
              </a:spcBef>
              <a:spcAft>
                <a:spcPts val="0"/>
              </a:spcAft>
              <a:buSzPts val="1400"/>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Be kind and show respect </a:t>
            </a:r>
            <a:r>
              <a:rPr lang="en-GB" sz="1200" b="0" i="0" u="none" strike="noStrike" cap="none" dirty="0">
                <a:solidFill>
                  <a:schemeClr val="dk1"/>
                </a:solidFill>
                <a:effectLst/>
                <a:latin typeface="Calibri"/>
                <a:ea typeface="Calibri"/>
                <a:cs typeface="Calibri"/>
                <a:sym typeface="Calibri"/>
              </a:rPr>
              <a:t>for others online </a:t>
            </a:r>
          </a:p>
          <a:p>
            <a:pPr marL="171450" lvl="0" indent="-171450" algn="l" rtl="0">
              <a:lnSpc>
                <a:spcPct val="100000"/>
              </a:lnSpc>
              <a:spcBef>
                <a:spcPts val="0"/>
              </a:spcBef>
              <a:spcAft>
                <a:spcPts val="0"/>
              </a:spcAft>
              <a:buSzPts val="1400"/>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Respect boundaries </a:t>
            </a:r>
            <a:r>
              <a:rPr lang="en-GB" sz="1200" b="0" i="0" u="none" strike="noStrike" cap="none" dirty="0">
                <a:solidFill>
                  <a:schemeClr val="dk1"/>
                </a:solidFill>
                <a:effectLst/>
                <a:latin typeface="Calibri"/>
                <a:ea typeface="Calibri"/>
                <a:cs typeface="Calibri"/>
                <a:sym typeface="Calibri"/>
              </a:rPr>
              <a:t>regarding what is shared about myself and others online and how to support myself or other people if boundaries are not respected</a:t>
            </a:r>
          </a:p>
          <a:p>
            <a:pPr marL="171450" lvl="0" indent="-171450" algn="l" rtl="0">
              <a:lnSpc>
                <a:spcPct val="100000"/>
              </a:lnSpc>
              <a:spcBef>
                <a:spcPts val="0"/>
              </a:spcBef>
              <a:spcAft>
                <a:spcPts val="0"/>
              </a:spcAft>
              <a:buSzPts val="1400"/>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Things shared privately online can be used against you </a:t>
            </a:r>
            <a:r>
              <a:rPr lang="en-GB" sz="1200" b="0" i="0" u="none" strike="noStrike" cap="none" dirty="0">
                <a:solidFill>
                  <a:schemeClr val="dk1"/>
                </a:solidFill>
                <a:effectLst/>
                <a:latin typeface="Calibri"/>
                <a:ea typeface="Calibri"/>
                <a:cs typeface="Calibri"/>
                <a:sym typeface="Calibri"/>
              </a:rPr>
              <a:t>e.g. screen-grabs</a:t>
            </a:r>
          </a:p>
          <a:p>
            <a:pPr marL="171450" lvl="0" indent="-171450" algn="l" rtl="0">
              <a:lnSpc>
                <a:spcPct val="100000"/>
              </a:lnSpc>
              <a:spcBef>
                <a:spcPts val="0"/>
              </a:spcBef>
              <a:spcAft>
                <a:spcPts val="0"/>
              </a:spcAft>
              <a:buSzPts val="1400"/>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Taking or sharing silly/ embarrassing images of someone may have a negative impact</a:t>
            </a:r>
            <a:r>
              <a:rPr lang="en-GB" sz="1200" b="0" i="0" u="none" strike="noStrike" cap="none" dirty="0">
                <a:solidFill>
                  <a:schemeClr val="dk1"/>
                </a:solidFill>
                <a:effectLst/>
                <a:latin typeface="Calibri"/>
                <a:ea typeface="Calibri"/>
                <a:cs typeface="Calibri"/>
                <a:sym typeface="Calibri"/>
              </a:rPr>
              <a:t>, even if it links to your friends who say it is okay to share. Think about who can help (a trusted adult) if you or someone else is worried about this.</a:t>
            </a:r>
          </a:p>
          <a:p>
            <a:pPr marL="0" lvl="0" indent="0" algn="l" rtl="0">
              <a:lnSpc>
                <a:spcPct val="100000"/>
              </a:lnSpc>
              <a:spcBef>
                <a:spcPts val="0"/>
              </a:spcBef>
              <a:spcAft>
                <a:spcPts val="0"/>
              </a:spcAft>
              <a:buSzPts val="1400"/>
              <a:buFont typeface="Arial" panose="020B0604020202020204" pitchFamily="34" charset="0"/>
              <a:buNone/>
            </a:pPr>
            <a:endParaRPr lang="en-GB" dirty="0"/>
          </a:p>
          <a:p>
            <a:pPr marL="0" lvl="0" indent="0" algn="l" rtl="0">
              <a:lnSpc>
                <a:spcPct val="100000"/>
              </a:lnSpc>
              <a:spcBef>
                <a:spcPts val="0"/>
              </a:spcBef>
              <a:spcAft>
                <a:spcPts val="0"/>
              </a:spcAft>
              <a:buSzPts val="1400"/>
              <a:buFont typeface="Arial" panose="020B0604020202020204" pitchFamily="34" charset="0"/>
              <a:buNone/>
            </a:pPr>
            <a:r>
              <a:rPr lang="en-GB" b="1" dirty="0"/>
              <a:t>Questions</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What about apps that state that they delete images after a certain time?</a:t>
            </a:r>
            <a:r>
              <a:rPr lang="en-GB" sz="1200" b="0" i="0" u="none" strike="noStrike" cap="none" dirty="0">
                <a:solidFill>
                  <a:schemeClr val="dk1"/>
                </a:solidFill>
                <a:effectLst/>
                <a:latin typeface="Calibri"/>
                <a:ea typeface="Calibri"/>
                <a:cs typeface="Calibri"/>
                <a:sym typeface="Calibri"/>
              </a:rPr>
              <a:t> Can they still be saved? Are they really gone for good?</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Everyone uses filters and manipulates their own selfie images – it’s just what happens online?</a:t>
            </a:r>
            <a:r>
              <a:rPr lang="en-GB" sz="1200" b="0" i="0" u="none" strike="noStrike" cap="none" dirty="0">
                <a:solidFill>
                  <a:schemeClr val="dk1"/>
                </a:solidFill>
                <a:effectLst/>
                <a:latin typeface="Calibri"/>
                <a:ea typeface="Calibri"/>
                <a:cs typeface="Calibri"/>
                <a:sym typeface="Calibri"/>
              </a:rPr>
              <a:t> Should we accept it? Is it OK?</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How can people make money from my image – I’m not famous?</a:t>
            </a:r>
            <a:r>
              <a:rPr lang="en-GB" sz="1200" b="0" i="0" u="none" strike="noStrike" cap="none" dirty="0">
                <a:solidFill>
                  <a:schemeClr val="dk1"/>
                </a:solidFill>
                <a:effectLst/>
                <a:latin typeface="Calibri"/>
                <a:ea typeface="Calibri"/>
                <a:cs typeface="Calibri"/>
                <a:sym typeface="Calibri"/>
              </a:rPr>
              <a:t> Can they use it without my permission? What if I say no?</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Should I trust my friends and family to keep my photos private?</a:t>
            </a:r>
            <a:r>
              <a:rPr lang="en-GB" sz="1200" b="0" i="0" u="none" strike="noStrike" cap="none" dirty="0">
                <a:solidFill>
                  <a:schemeClr val="dk1"/>
                </a:solidFill>
                <a:effectLst/>
                <a:latin typeface="Calibri"/>
                <a:ea typeface="Calibri"/>
                <a:cs typeface="Calibri"/>
                <a:sym typeface="Calibri"/>
              </a:rPr>
              <a:t> Would you share a photo of your  friend or family? How would you feel if it happened to you?</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You find out someone has shared an embarrassing photo of you, what should you do? </a:t>
            </a:r>
            <a:r>
              <a:rPr lang="en-GB" sz="1200" b="0" i="0" u="none" strike="noStrike" cap="none" dirty="0">
                <a:solidFill>
                  <a:schemeClr val="dk1"/>
                </a:solidFill>
                <a:effectLst/>
                <a:latin typeface="Calibri"/>
                <a:ea typeface="Calibri"/>
                <a:cs typeface="Calibri"/>
                <a:sym typeface="Calibri"/>
              </a:rPr>
              <a:t>Tell a trusted adulty - a parent or teacher - what has happened so they can help. Talking can be scary, especially if you’re embarrassed. But it can also help you get support and stay in control).</a:t>
            </a:r>
          </a:p>
          <a:p>
            <a:pPr fontAlgn="base">
              <a:buFont typeface="Arial" panose="020B0604020202020204" pitchFamily="34" charset="0"/>
              <a:buChar char="•"/>
            </a:pPr>
            <a:endParaRPr lang="en-GB" sz="1200" b="0" i="0" u="none" strike="noStrike" cap="none" dirty="0">
              <a:solidFill>
                <a:schemeClr val="dk1"/>
              </a:solidFill>
              <a:effectLst/>
              <a:latin typeface="Calibri"/>
              <a:ea typeface="Calibri"/>
              <a:cs typeface="Calibri"/>
              <a:sym typeface="Calibri"/>
            </a:endParaRPr>
          </a:p>
          <a:p>
            <a:pPr marL="0" lvl="0" indent="0" algn="l" rtl="0">
              <a:lnSpc>
                <a:spcPct val="100000"/>
              </a:lnSpc>
              <a:spcBef>
                <a:spcPts val="0"/>
              </a:spcBef>
              <a:spcAft>
                <a:spcPts val="0"/>
              </a:spcAft>
              <a:buSzPts val="1400"/>
              <a:buNone/>
            </a:pPr>
            <a:endParaRPr dirty="0"/>
          </a:p>
        </p:txBody>
      </p:sp>
      <p:sp>
        <p:nvSpPr>
          <p:cNvPr id="203" name="Google Shape;203;p7:notes">
            <a:extLst>
              <a:ext uri="{FF2B5EF4-FFF2-40B4-BE49-F238E27FC236}">
                <a16:creationId xmlns:a16="http://schemas.microsoft.com/office/drawing/2014/main" id="{8307A9DF-94D7-AF59-08AA-C548DF71E58C}"/>
              </a:ext>
            </a:extLst>
          </p:cNvPr>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1852345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28B645-0B01-A8ED-224E-A1A67BFEFC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9822AD-04F7-7592-06A4-CD7ADE30A8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A7C3BD-7732-76BB-C06A-FF0EFE7263C1}"/>
              </a:ext>
            </a:extLst>
          </p:cNvPr>
          <p:cNvSpPr>
            <a:spLocks noGrp="1"/>
          </p:cNvSpPr>
          <p:nvPr>
            <p:ph type="body" idx="1"/>
          </p:nvPr>
        </p:nvSpPr>
        <p:spPr/>
        <p:txBody>
          <a:bodyPr/>
          <a:lstStyle/>
          <a:p>
            <a:r>
              <a:rPr lang="en-GB" b="1" dirty="0"/>
              <a:t>Glossary</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Gamer:</a:t>
            </a:r>
            <a:r>
              <a:rPr lang="en-GB" sz="1200" b="0" i="0" u="none" strike="noStrike" cap="none" dirty="0">
                <a:solidFill>
                  <a:schemeClr val="dk1"/>
                </a:solidFill>
                <a:effectLst/>
                <a:latin typeface="Calibri"/>
                <a:ea typeface="Calibri"/>
                <a:cs typeface="Calibri"/>
                <a:sym typeface="Calibri"/>
              </a:rPr>
              <a:t> someone who plays games</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Avatar:</a:t>
            </a:r>
            <a:r>
              <a:rPr lang="en-GB" sz="1200" b="0" i="0" u="none" strike="noStrike" cap="none" dirty="0">
                <a:solidFill>
                  <a:schemeClr val="dk1"/>
                </a:solidFill>
                <a:effectLst/>
                <a:latin typeface="Calibri"/>
                <a:ea typeface="Calibri"/>
                <a:cs typeface="Calibri"/>
                <a:sym typeface="Calibri"/>
              </a:rPr>
              <a:t> an online persona</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Identity:</a:t>
            </a:r>
            <a:r>
              <a:rPr lang="en-GB" sz="1200" b="0" i="0" u="none" strike="noStrike" cap="none" dirty="0">
                <a:solidFill>
                  <a:schemeClr val="dk1"/>
                </a:solidFill>
                <a:effectLst/>
                <a:latin typeface="Calibri"/>
                <a:ea typeface="Calibri"/>
                <a:cs typeface="Calibri"/>
                <a:sym typeface="Calibri"/>
              </a:rPr>
              <a:t> a set of qualities that make a person who they are</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Interact:</a:t>
            </a:r>
            <a:r>
              <a:rPr lang="en-GB" sz="1200" b="0" i="0" u="none" strike="noStrike" cap="none" dirty="0">
                <a:solidFill>
                  <a:schemeClr val="dk1"/>
                </a:solidFill>
                <a:effectLst/>
                <a:latin typeface="Calibri"/>
                <a:ea typeface="Calibri"/>
                <a:cs typeface="Calibri"/>
                <a:sym typeface="Calibri"/>
              </a:rPr>
              <a:t> to communicate with</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Positive:</a:t>
            </a:r>
            <a:r>
              <a:rPr lang="en-GB" sz="1200" b="0" i="0" u="none" strike="noStrike" cap="none" dirty="0">
                <a:solidFill>
                  <a:schemeClr val="dk1"/>
                </a:solidFill>
                <a:effectLst/>
                <a:latin typeface="Calibri"/>
                <a:ea typeface="Calibri"/>
                <a:cs typeface="Calibri"/>
                <a:sym typeface="Calibri"/>
              </a:rPr>
              <a:t> A force for good</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Negative:</a:t>
            </a:r>
            <a:r>
              <a:rPr lang="en-GB" sz="1200" b="0" i="0" u="none" strike="noStrike" cap="none" dirty="0">
                <a:solidFill>
                  <a:schemeClr val="dk1"/>
                </a:solidFill>
                <a:effectLst/>
                <a:latin typeface="Calibri"/>
                <a:ea typeface="Calibri"/>
                <a:cs typeface="Calibri"/>
                <a:sym typeface="Calibri"/>
              </a:rPr>
              <a:t> A force for bad</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Toxic:</a:t>
            </a:r>
            <a:r>
              <a:rPr lang="en-GB" sz="1200" b="0" i="0" u="none" strike="noStrike" cap="none" dirty="0">
                <a:solidFill>
                  <a:schemeClr val="dk1"/>
                </a:solidFill>
                <a:effectLst/>
                <a:latin typeface="Calibri"/>
                <a:ea typeface="Calibri"/>
                <a:cs typeface="Calibri"/>
                <a:sym typeface="Calibri"/>
              </a:rPr>
              <a:t> to behave in a negative and harmful way that directly affects others</a:t>
            </a:r>
          </a:p>
          <a:p>
            <a:endParaRPr lang="en-GB" dirty="0"/>
          </a:p>
          <a:p>
            <a:r>
              <a:rPr lang="en-GB" b="1" dirty="0"/>
              <a:t>Things to consider</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Choose your multiplayers carefully</a:t>
            </a:r>
            <a:r>
              <a:rPr lang="en-GB" sz="1200" b="0" i="0" u="none" strike="noStrike" cap="none" dirty="0">
                <a:solidFill>
                  <a:schemeClr val="dk1"/>
                </a:solidFill>
                <a:effectLst/>
                <a:latin typeface="Calibri"/>
                <a:ea typeface="Calibri"/>
                <a:cs typeface="Calibri"/>
                <a:sym typeface="Calibri"/>
              </a:rPr>
              <a:t>. Know who you are playing with and don't share your contacts details with anyone you don't know.</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Report rubbish behaviour</a:t>
            </a:r>
            <a:r>
              <a:rPr lang="en-GB" sz="1200" b="0" i="0" u="none" strike="noStrike" cap="none" dirty="0">
                <a:solidFill>
                  <a:schemeClr val="dk1"/>
                </a:solidFill>
                <a:effectLst/>
                <a:latin typeface="Calibri"/>
                <a:ea typeface="Calibri"/>
                <a:cs typeface="Calibri"/>
                <a:sym typeface="Calibri"/>
              </a:rPr>
              <a:t>. Shout out bullying - block and report players who don't play nice and </a:t>
            </a:r>
            <a:r>
              <a:rPr lang="en-GB" sz="1200" b="0" i="0" u="none" strike="noStrike" cap="none" dirty="0" err="1">
                <a:solidFill>
                  <a:schemeClr val="dk1"/>
                </a:solidFill>
                <a:effectLst/>
                <a:latin typeface="Calibri"/>
                <a:ea typeface="Calibri"/>
                <a:cs typeface="Calibri"/>
                <a:sym typeface="Calibri"/>
              </a:rPr>
              <a:t>and</a:t>
            </a:r>
            <a:r>
              <a:rPr lang="en-GB" sz="1200" b="0" i="0" u="none" strike="noStrike" cap="none" dirty="0">
                <a:solidFill>
                  <a:schemeClr val="dk1"/>
                </a:solidFill>
                <a:effectLst/>
                <a:latin typeface="Calibri"/>
                <a:ea typeface="Calibri"/>
                <a:cs typeface="Calibri"/>
                <a:sym typeface="Calibri"/>
              </a:rPr>
              <a:t> tell an adult you trust.</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Watch your time limits</a:t>
            </a:r>
            <a:r>
              <a:rPr lang="en-GB" sz="1200" b="0" i="0" u="none" strike="noStrike" cap="none" dirty="0">
                <a:solidFill>
                  <a:schemeClr val="dk1"/>
                </a:solidFill>
                <a:effectLst/>
                <a:latin typeface="Calibri"/>
                <a:ea typeface="Calibri"/>
                <a:cs typeface="Calibri"/>
                <a:sym typeface="Calibri"/>
              </a:rPr>
              <a:t>.. Don't spend too much time gaming, make sure you rest and set time limits, so you can enjoy games to the max!</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In-Game Charges</a:t>
            </a:r>
            <a:r>
              <a:rPr lang="en-GB" sz="1200" b="0" i="0" u="none" strike="noStrike" cap="none" dirty="0">
                <a:solidFill>
                  <a:schemeClr val="dk1"/>
                </a:solidFill>
                <a:effectLst/>
                <a:latin typeface="Calibri"/>
                <a:ea typeface="Calibri"/>
                <a:cs typeface="Calibri"/>
                <a:sym typeface="Calibri"/>
              </a:rPr>
              <a:t>.. Never enter payment details without an adult's permission, and look out for games that encourage you to spend more and more.</a:t>
            </a:r>
          </a:p>
          <a:p>
            <a:pPr fontAlgn="base"/>
            <a:endParaRPr lang="en-GB" sz="1200" b="1" i="0" u="none" strike="noStrike" cap="none" dirty="0">
              <a:solidFill>
                <a:schemeClr val="dk1"/>
              </a:solidFill>
              <a:effectLst/>
              <a:latin typeface="Calibri"/>
              <a:ea typeface="Calibri"/>
              <a:cs typeface="Calibri"/>
              <a:sym typeface="Calibri"/>
            </a:endParaRPr>
          </a:p>
          <a:p>
            <a:pPr fontAlgn="base"/>
            <a:r>
              <a:rPr lang="en-GB" sz="1200" b="1" i="0" u="none" strike="noStrike" cap="none" dirty="0">
                <a:solidFill>
                  <a:schemeClr val="dk1"/>
                </a:solidFill>
                <a:effectLst/>
                <a:latin typeface="Calibri"/>
                <a:ea typeface="Calibri"/>
                <a:cs typeface="Calibri"/>
                <a:sym typeface="Calibri"/>
              </a:rPr>
              <a:t>Avoid giving out information to the following questions:</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Who are you?</a:t>
            </a:r>
            <a:r>
              <a:rPr lang="en-GB" sz="1200" b="0" i="0" u="none" strike="noStrike" cap="none" dirty="0">
                <a:solidFill>
                  <a:schemeClr val="dk1"/>
                </a:solidFill>
                <a:effectLst/>
                <a:latin typeface="Calibri"/>
                <a:ea typeface="Calibri"/>
                <a:cs typeface="Calibri"/>
                <a:sym typeface="Calibri"/>
              </a:rPr>
              <a:t> When you create your gaming profile make sure you never use your full name. And if someone you don’t know asks for it in the chat make sure you tell a trusted adult.</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Where do you live?</a:t>
            </a:r>
            <a:r>
              <a:rPr lang="en-GB" sz="1200" b="0" i="0" u="none" strike="noStrike" cap="none" dirty="0">
                <a:solidFill>
                  <a:schemeClr val="dk1"/>
                </a:solidFill>
                <a:effectLst/>
                <a:latin typeface="Calibri"/>
                <a:ea typeface="Calibri"/>
                <a:cs typeface="Calibri"/>
                <a:sym typeface="Calibri"/>
              </a:rPr>
              <a:t> Don’t say where you live and be careful when you talk about school. If you give out the name of the place you study or even the area you’re in, it’s easier for people to identify you.</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What do you look like?</a:t>
            </a:r>
            <a:r>
              <a:rPr lang="en-GB" sz="1200" b="0" i="0" u="none" strike="noStrike" cap="none" dirty="0">
                <a:solidFill>
                  <a:schemeClr val="dk1"/>
                </a:solidFill>
                <a:effectLst/>
                <a:latin typeface="Calibri"/>
                <a:ea typeface="Calibri"/>
                <a:cs typeface="Calibri"/>
                <a:sym typeface="Calibri"/>
              </a:rPr>
              <a:t> Games are about having fun, taking on adventures, and building team spirit. They’re not a place to share pictures. So, if someone asks for photos, speak to a trusted adult talk about it and don’t share pictures of you and your friends.</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Who do you hang out with?</a:t>
            </a:r>
            <a:r>
              <a:rPr lang="en-GB" sz="1200" b="0" i="0" u="none" strike="noStrike" cap="none" dirty="0">
                <a:solidFill>
                  <a:schemeClr val="dk1"/>
                </a:solidFill>
                <a:effectLst/>
                <a:latin typeface="Calibri"/>
                <a:ea typeface="Calibri"/>
                <a:cs typeface="Calibri"/>
                <a:sym typeface="Calibri"/>
              </a:rPr>
              <a:t> When you game online try to be considerate of others too. If someone online knows you, they should never reveal that information to strangers. So just have a chat with your friends to make sure you all stick to these rules.</a:t>
            </a:r>
          </a:p>
          <a:p>
            <a:endParaRPr lang="en-GB" dirty="0"/>
          </a:p>
          <a:p>
            <a:r>
              <a:rPr lang="en-GB" b="1" dirty="0"/>
              <a:t>Questions</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Why do you think people get so angry/upset when playing a game?</a:t>
            </a:r>
            <a:r>
              <a:rPr lang="en-GB" sz="1200" b="0" i="0" u="none" strike="noStrike" cap="none" dirty="0">
                <a:solidFill>
                  <a:schemeClr val="dk1"/>
                </a:solidFill>
                <a:effectLst/>
                <a:latin typeface="Calibri"/>
                <a:ea typeface="Calibri"/>
                <a:cs typeface="Calibri"/>
                <a:sym typeface="Calibri"/>
              </a:rPr>
              <a:t> Worrying about winning? Feeling the pressure? Want to keep up their reputation? Don’t want to let team mates down?</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What would you say to someone who has experienced negative reactions while gaming?</a:t>
            </a:r>
            <a:r>
              <a:rPr lang="en-GB" sz="1200" b="0" i="0" u="none" strike="noStrike" cap="none" dirty="0">
                <a:solidFill>
                  <a:schemeClr val="dk1"/>
                </a:solidFill>
                <a:effectLst/>
                <a:latin typeface="Calibri"/>
                <a:ea typeface="Calibri"/>
                <a:cs typeface="Calibri"/>
                <a:sym typeface="Calibri"/>
              </a:rPr>
              <a:t> Ignore it? Give as good as you get? Report it?</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How can you tell the difference between banter and bullying?</a:t>
            </a:r>
            <a:r>
              <a:rPr lang="en-GB" sz="1200" b="0" i="0" u="none" strike="noStrike" cap="none" dirty="0">
                <a:solidFill>
                  <a:schemeClr val="dk1"/>
                </a:solidFill>
                <a:effectLst/>
                <a:latin typeface="Calibri"/>
                <a:ea typeface="Calibri"/>
                <a:cs typeface="Calibri"/>
                <a:sym typeface="Calibri"/>
              </a:rPr>
              <a:t> When does banter go too far? How much should you be able to take?</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Have you ever felt like saying something negative when gaming?</a:t>
            </a:r>
            <a:r>
              <a:rPr lang="en-GB" sz="1200" b="0" i="0" u="none" strike="noStrike" cap="none" dirty="0">
                <a:solidFill>
                  <a:schemeClr val="dk1"/>
                </a:solidFill>
                <a:effectLst/>
                <a:latin typeface="Calibri"/>
                <a:ea typeface="Calibri"/>
                <a:cs typeface="Calibri"/>
                <a:sym typeface="Calibri"/>
              </a:rPr>
              <a:t> Did you find a way to avoid it? Did you feel peer pressure?</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Have you experienced gamer hate?</a:t>
            </a:r>
            <a:r>
              <a:rPr lang="en-GB" sz="1200" b="0" i="0" u="none" strike="noStrike" cap="none" dirty="0">
                <a:solidFill>
                  <a:schemeClr val="dk1"/>
                </a:solidFill>
                <a:effectLst/>
                <a:latin typeface="Calibri"/>
                <a:ea typeface="Calibri"/>
                <a:cs typeface="Calibri"/>
                <a:sym typeface="Calibri"/>
              </a:rPr>
              <a:t> How did it make you feel? Were you able to brush it off? How did you respond?</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When should you ask for help?</a:t>
            </a:r>
            <a:r>
              <a:rPr lang="en-GB" sz="1200" b="0" i="0" u="none" strike="noStrike" cap="none" dirty="0">
                <a:solidFill>
                  <a:schemeClr val="dk1"/>
                </a:solidFill>
                <a:effectLst/>
                <a:latin typeface="Calibri"/>
                <a:ea typeface="Calibri"/>
                <a:cs typeface="Calibri"/>
                <a:sym typeface="Calibri"/>
              </a:rPr>
              <a:t> Feeling unsafe? It feels more like bullying? Worried about a friend or team-mate?</a:t>
            </a:r>
            <a:endParaRPr lang="en-GB" b="1" dirty="0"/>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When you're gaming, how much fun are you actually having? </a:t>
            </a:r>
            <a:r>
              <a:rPr lang="en-GB" sz="1200" b="0" i="0" u="none" strike="noStrike" cap="none" dirty="0">
                <a:solidFill>
                  <a:schemeClr val="dk1"/>
                </a:solidFill>
                <a:effectLst/>
                <a:latin typeface="Calibri"/>
                <a:ea typeface="Calibri"/>
                <a:cs typeface="Calibri"/>
                <a:sym typeface="Calibri"/>
              </a:rPr>
              <a:t>It’s not a silly question. Just because we game for fun, it doesn’t mean we always enjoy it, so it’s important to check in with yourself to see what’s happening. you might find that you’re actually frustrated, or stressed out, or worried.</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Stopping every now and then to ask yourself can make your gaming experience better. If you’re feeling frustrated, give yourself a break, recover, get some air, and come back.</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While you want to enjoy yourself, some aspects of gaming may feel not so fun. For example, you might find yourself stuck in a “pack mentality” of other gamers getting aggressive, using scary language, bullying, or just making a bad scene.</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It’s up to you to make a decision about whether this particular game is fun, and what you should do if it’s not. Can you help make it a more positive place, or is it better to sit this one out?</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The first step is to really recognise and be honest about how it’s making you feel, and the second step is to make a choice. Need a break? Is it a good idea to give this one a miss? Maybe this team has a bad vibe? Be sensible about your gaming. Be honest about how it’s making you feel.</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Identifying your feelings and choosing what works will make your gaming experience that much better.</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How do you find out if a new game you want to play is suitable for your age? </a:t>
            </a:r>
            <a:r>
              <a:rPr lang="en-GB" sz="1200" b="0" i="0" u="none" strike="noStrike" cap="none" dirty="0">
                <a:solidFill>
                  <a:schemeClr val="dk1"/>
                </a:solidFill>
                <a:effectLst/>
                <a:latin typeface="Calibri"/>
                <a:ea typeface="Calibri"/>
                <a:cs typeface="Calibri"/>
                <a:sym typeface="Calibri"/>
              </a:rPr>
              <a:t>(The app store or game developer site will let you know the age rating for the game)</a:t>
            </a:r>
          </a:p>
          <a:p>
            <a:endParaRPr lang="en-GB" dirty="0"/>
          </a:p>
        </p:txBody>
      </p:sp>
      <p:sp>
        <p:nvSpPr>
          <p:cNvPr id="4" name="Slide Number Placeholder 3">
            <a:extLst>
              <a:ext uri="{FF2B5EF4-FFF2-40B4-BE49-F238E27FC236}">
                <a16:creationId xmlns:a16="http://schemas.microsoft.com/office/drawing/2014/main" id="{27EF1F03-74DA-D8AF-F2E4-E723B8849E0E}"/>
              </a:ext>
            </a:extLst>
          </p:cNvPr>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smtClean="0">
                <a:solidFill>
                  <a:schemeClr val="dk1"/>
                </a:solidFill>
                <a:latin typeface="Calibri"/>
                <a:ea typeface="Calibri"/>
                <a:cs typeface="Calibri"/>
                <a:sym typeface="Calibri"/>
              </a:rPr>
              <a:t>4</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9706812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FDA254-94E1-6247-EB4E-9EEEEE5A6E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D88E66-9330-B863-07DC-118587B786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2547E4-C7A9-27CF-C112-F771791A276A}"/>
              </a:ext>
            </a:extLst>
          </p:cNvPr>
          <p:cNvSpPr>
            <a:spLocks noGrp="1"/>
          </p:cNvSpPr>
          <p:nvPr>
            <p:ph type="body" idx="1"/>
          </p:nvPr>
        </p:nvSpPr>
        <p:spPr/>
        <p:txBody>
          <a:bodyPr/>
          <a:lstStyle/>
          <a:p>
            <a:pPr fontAlgn="base"/>
            <a:r>
              <a:rPr lang="en-GB" sz="1200" b="1" i="0" u="none" strike="noStrike" cap="none" dirty="0">
                <a:solidFill>
                  <a:schemeClr val="dk1"/>
                </a:solidFill>
                <a:effectLst/>
                <a:latin typeface="Calibri"/>
                <a:ea typeface="Calibri"/>
                <a:cs typeface="Calibri"/>
                <a:sym typeface="Calibri"/>
              </a:rPr>
              <a:t>Glossary</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Username:</a:t>
            </a:r>
            <a:r>
              <a:rPr lang="en-GB" sz="1200" b="0" i="0" u="none" strike="noStrike" cap="none" dirty="0">
                <a:solidFill>
                  <a:schemeClr val="dk1"/>
                </a:solidFill>
                <a:effectLst/>
                <a:latin typeface="Calibri"/>
                <a:ea typeface="Calibri"/>
                <a:cs typeface="Calibri"/>
                <a:sym typeface="Calibri"/>
              </a:rPr>
              <a:t> the name you create for yourself online.</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Personal information:</a:t>
            </a:r>
            <a:r>
              <a:rPr lang="en-GB" sz="1200" b="0" i="0" u="none" strike="noStrike" cap="none" dirty="0">
                <a:solidFill>
                  <a:schemeClr val="dk1"/>
                </a:solidFill>
                <a:effectLst/>
                <a:latin typeface="Calibri"/>
                <a:ea typeface="Calibri"/>
                <a:cs typeface="Calibri"/>
                <a:sym typeface="Calibri"/>
              </a:rPr>
              <a:t> any identifying details that tell you about who someone is.</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Permission:</a:t>
            </a:r>
            <a:r>
              <a:rPr lang="en-GB" sz="1200" b="0" i="0" u="none" strike="noStrike" cap="none" dirty="0">
                <a:solidFill>
                  <a:schemeClr val="dk1"/>
                </a:solidFill>
                <a:effectLst/>
                <a:latin typeface="Calibri"/>
                <a:ea typeface="Calibri"/>
                <a:cs typeface="Calibri"/>
                <a:sym typeface="Calibri"/>
              </a:rPr>
              <a:t> when someone says something is okay to do.</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Password:</a:t>
            </a:r>
            <a:r>
              <a:rPr lang="en-GB" sz="1200" b="0" i="0" u="none" strike="noStrike" cap="none" dirty="0">
                <a:solidFill>
                  <a:schemeClr val="dk1"/>
                </a:solidFill>
                <a:effectLst/>
                <a:latin typeface="Calibri"/>
                <a:ea typeface="Calibri"/>
                <a:cs typeface="Calibri"/>
                <a:sym typeface="Calibri"/>
              </a:rPr>
              <a:t> a collection of letters, numbers and symbols you enter to keep your account safe.</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Private:</a:t>
            </a:r>
            <a:r>
              <a:rPr lang="en-GB" sz="1200" b="0" i="0" u="none" strike="noStrike" cap="none" dirty="0">
                <a:solidFill>
                  <a:schemeClr val="dk1"/>
                </a:solidFill>
                <a:effectLst/>
                <a:latin typeface="Calibri"/>
                <a:ea typeface="Calibri"/>
                <a:cs typeface="Calibri"/>
                <a:sym typeface="Calibri"/>
              </a:rPr>
              <a:t> keeping something to yourself, or only telling the people you trust.</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Unique:</a:t>
            </a:r>
            <a:r>
              <a:rPr lang="en-GB" sz="1200" b="0" i="0" u="none" strike="noStrike" cap="none" dirty="0">
                <a:solidFill>
                  <a:schemeClr val="dk1"/>
                </a:solidFill>
                <a:effectLst/>
                <a:latin typeface="Calibri"/>
                <a:ea typeface="Calibri"/>
                <a:cs typeface="Calibri"/>
                <a:sym typeface="Calibri"/>
              </a:rPr>
              <a:t> different to others.</a:t>
            </a:r>
            <a:endParaRPr lang="en-GB" sz="1200" b="1" i="0" u="none" strike="noStrike" cap="none" dirty="0">
              <a:solidFill>
                <a:schemeClr val="dk1"/>
              </a:solidFill>
              <a:effectLst/>
              <a:latin typeface="Calibri"/>
              <a:ea typeface="Calibri"/>
              <a:cs typeface="Calibri"/>
              <a:sym typeface="Calibri"/>
            </a:endParaRP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Phishing:</a:t>
            </a:r>
            <a:r>
              <a:rPr lang="en-GB" sz="1200" b="0" i="0" u="none" strike="noStrike" cap="none" dirty="0">
                <a:solidFill>
                  <a:schemeClr val="dk1"/>
                </a:solidFill>
                <a:effectLst/>
                <a:latin typeface="Calibri"/>
                <a:ea typeface="Calibri"/>
                <a:cs typeface="Calibri"/>
                <a:sym typeface="Calibri"/>
              </a:rPr>
              <a:t> emails or other types of messages online pretending to be someone they’re not and trying to get your personal information.</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Personal information</a:t>
            </a:r>
            <a:r>
              <a:rPr lang="en-GB" sz="1200" b="0" i="0" u="none" strike="noStrike" cap="none" dirty="0">
                <a:solidFill>
                  <a:schemeClr val="dk1"/>
                </a:solidFill>
                <a:effectLst/>
                <a:latin typeface="Calibri"/>
                <a:ea typeface="Calibri"/>
                <a:cs typeface="Calibri"/>
                <a:sym typeface="Calibri"/>
              </a:rPr>
              <a:t>: details about yourself that tells someone exactly who you are, such as your real name, date of birth, address, phone number, etc.</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Fake messages:</a:t>
            </a:r>
            <a:r>
              <a:rPr lang="en-GB" sz="1200" b="0" i="0" u="none" strike="noStrike" cap="none" dirty="0">
                <a:solidFill>
                  <a:schemeClr val="dk1"/>
                </a:solidFill>
                <a:effectLst/>
                <a:latin typeface="Calibri"/>
                <a:ea typeface="Calibri"/>
                <a:cs typeface="Calibri"/>
                <a:sym typeface="Calibri"/>
              </a:rPr>
              <a:t> a message online that isn’t truly from the person it says it is from.</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Scam:</a:t>
            </a:r>
            <a:r>
              <a:rPr lang="en-GB" sz="1200" b="0" i="0" u="none" strike="noStrike" cap="none" dirty="0">
                <a:solidFill>
                  <a:schemeClr val="dk1"/>
                </a:solidFill>
                <a:effectLst/>
                <a:latin typeface="Calibri"/>
                <a:ea typeface="Calibri"/>
                <a:cs typeface="Calibri"/>
                <a:sym typeface="Calibri"/>
              </a:rPr>
              <a:t> when someone tries to trick us into giving them personal information or money.</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Hacking:</a:t>
            </a:r>
            <a:r>
              <a:rPr lang="en-GB" sz="1200" b="0" i="0" u="none" strike="noStrike" cap="none" dirty="0">
                <a:solidFill>
                  <a:schemeClr val="dk1"/>
                </a:solidFill>
                <a:effectLst/>
                <a:latin typeface="Calibri"/>
                <a:ea typeface="Calibri"/>
                <a:cs typeface="Calibri"/>
                <a:sym typeface="Calibri"/>
              </a:rPr>
              <a:t> when someone uses a computer or other type of technology to access data and information.</a:t>
            </a:r>
          </a:p>
          <a:p>
            <a:pPr fontAlgn="base">
              <a:buFont typeface="Arial" panose="020B0604020202020204" pitchFamily="34" charset="0"/>
              <a:buChar char="•"/>
            </a:pPr>
            <a:endParaRPr lang="en-GB" sz="1200" b="0" i="0" u="none" strike="noStrike" cap="none" dirty="0">
              <a:solidFill>
                <a:schemeClr val="dk1"/>
              </a:solidFill>
              <a:effectLst/>
              <a:latin typeface="Calibri"/>
              <a:ea typeface="Calibri"/>
              <a:cs typeface="Calibri"/>
              <a:sym typeface="Calibri"/>
            </a:endParaRPr>
          </a:p>
          <a:p>
            <a:pPr marL="228600" indent="0" fontAlgn="base">
              <a:buFont typeface="Arial" panose="020B0604020202020204" pitchFamily="34" charset="0"/>
              <a:buNone/>
            </a:pPr>
            <a:r>
              <a:rPr lang="en-GB" sz="1200" b="1" i="0" u="none" strike="noStrike" cap="none" dirty="0">
                <a:solidFill>
                  <a:schemeClr val="dk1"/>
                </a:solidFill>
                <a:effectLst/>
                <a:latin typeface="Calibri"/>
                <a:ea typeface="Calibri"/>
                <a:cs typeface="Calibri"/>
                <a:sym typeface="Calibri"/>
              </a:rPr>
              <a:t>Things to consider</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Keep your information private:</a:t>
            </a:r>
            <a:r>
              <a:rPr lang="en-GB" sz="1200" b="0" i="0" u="none" strike="noStrike" cap="none" dirty="0">
                <a:solidFill>
                  <a:schemeClr val="dk1"/>
                </a:solidFill>
                <a:effectLst/>
                <a:latin typeface="Calibri"/>
                <a:ea typeface="Calibri"/>
                <a:cs typeface="Calibri"/>
                <a:sym typeface="Calibri"/>
              </a:rPr>
              <a:t> Learn what personal information is, like your name, address, or phone number, and understand why it’s important to keep this information private.</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Use strong passwords:</a:t>
            </a:r>
            <a:r>
              <a:rPr lang="en-GB" sz="1200" b="0" i="0" u="none" strike="noStrike" cap="none" dirty="0">
                <a:solidFill>
                  <a:schemeClr val="dk1"/>
                </a:solidFill>
                <a:effectLst/>
                <a:latin typeface="Calibri"/>
                <a:ea typeface="Calibri"/>
                <a:cs typeface="Calibri"/>
                <a:sym typeface="Calibri"/>
              </a:rPr>
              <a:t> Understand how passwords protect your information online. Learn how to create strong, unique passwords and why you should never share them with others.</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Be careful:</a:t>
            </a:r>
            <a:r>
              <a:rPr lang="en-GB" sz="1200" b="0" i="0" u="none" strike="noStrike" cap="none" dirty="0">
                <a:solidFill>
                  <a:schemeClr val="dk1"/>
                </a:solidFill>
                <a:effectLst/>
                <a:latin typeface="Calibri"/>
                <a:ea typeface="Calibri"/>
                <a:cs typeface="Calibri"/>
                <a:sym typeface="Calibri"/>
              </a:rPr>
              <a:t> Know that some people online might try to trick you into sharing your information. Always be cautious about who you talk to online and ask a trusted adult if you’re not sure.</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Recognise Phishing</a:t>
            </a:r>
            <a:r>
              <a:rPr lang="en-GB" sz="1200" b="0" i="0" u="none" strike="noStrike" cap="none" dirty="0">
                <a:solidFill>
                  <a:schemeClr val="dk1"/>
                </a:solidFill>
                <a:effectLst/>
                <a:latin typeface="Calibri"/>
                <a:ea typeface="Calibri"/>
                <a:cs typeface="Calibri"/>
                <a:sym typeface="Calibri"/>
              </a:rPr>
              <a:t>: Phishing happens when someone tries to trick you into giving personal information, often by pretending to be a trusted company.</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Think Before You Click</a:t>
            </a:r>
            <a:r>
              <a:rPr lang="en-GB" sz="1200" b="0" i="0" u="none" strike="noStrike" cap="none" dirty="0">
                <a:solidFill>
                  <a:schemeClr val="dk1"/>
                </a:solidFill>
                <a:effectLst/>
                <a:latin typeface="Calibri"/>
                <a:ea typeface="Calibri"/>
                <a:cs typeface="Calibri"/>
                <a:sym typeface="Calibri"/>
              </a:rPr>
              <a:t>: Don’t click on links or open attachments in messages or emails from people or companies you don’t know.</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Trust Your Instincts</a:t>
            </a:r>
            <a:r>
              <a:rPr lang="en-GB" sz="1200" b="0" i="0" u="none" strike="noStrike" cap="none" dirty="0">
                <a:solidFill>
                  <a:schemeClr val="dk1"/>
                </a:solidFill>
                <a:effectLst/>
                <a:latin typeface="Calibri"/>
                <a:ea typeface="Calibri"/>
                <a:cs typeface="Calibri"/>
                <a:sym typeface="Calibri"/>
              </a:rPr>
              <a:t>: If something doesn’t feel right or sounds too good to be true, trust your instincts and check with an adult before taking action.</a:t>
            </a:r>
          </a:p>
          <a:p>
            <a:pPr marL="228600" indent="0" fontAlgn="base">
              <a:buFont typeface="Arial" panose="020B0604020202020204" pitchFamily="34" charset="0"/>
              <a:buNone/>
            </a:pPr>
            <a:endParaRPr lang="en-GB" sz="1200" b="0" i="0" u="none" strike="noStrike" cap="none" dirty="0">
              <a:solidFill>
                <a:schemeClr val="dk1"/>
              </a:solidFill>
              <a:effectLst/>
              <a:latin typeface="Calibri"/>
              <a:ea typeface="Calibri"/>
              <a:cs typeface="Calibri"/>
              <a:sym typeface="Calibri"/>
            </a:endParaRPr>
          </a:p>
          <a:p>
            <a:pPr marL="228600" indent="0" fontAlgn="base">
              <a:buFont typeface="Arial" panose="020B0604020202020204" pitchFamily="34" charset="0"/>
              <a:buNone/>
            </a:pPr>
            <a:r>
              <a:rPr lang="en-GB" sz="1200" b="0" i="0" u="none" strike="noStrike" cap="none" dirty="0">
                <a:solidFill>
                  <a:schemeClr val="dk1"/>
                </a:solidFill>
                <a:effectLst/>
                <a:latin typeface="Calibri"/>
                <a:ea typeface="Calibri"/>
                <a:cs typeface="Calibri"/>
                <a:sym typeface="Calibri"/>
              </a:rPr>
              <a:t>Questions</a:t>
            </a:r>
          </a:p>
          <a:p>
            <a:pPr marL="400050" indent="-171450"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You get an email from the app you use all the time asking for your password to fix a problem with your account. What do you do? </a:t>
            </a:r>
            <a:r>
              <a:rPr lang="en-GB" sz="1200" b="0" i="0" u="none" strike="noStrike" cap="none" dirty="0">
                <a:solidFill>
                  <a:schemeClr val="dk1"/>
                </a:solidFill>
                <a:effectLst/>
                <a:latin typeface="Calibri"/>
                <a:ea typeface="Calibri"/>
                <a:cs typeface="Calibri"/>
                <a:sym typeface="Calibri"/>
              </a:rPr>
              <a:t>(Don’t click on any link as the email might be a scam trying to gain access to your personal details)</a:t>
            </a:r>
          </a:p>
          <a:p>
            <a:pPr marL="400050" indent="-171450"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 In a game chat someone you don't know sends you a link. What do you do? </a:t>
            </a:r>
            <a:r>
              <a:rPr lang="en-GB" sz="1200" b="0" i="0" u="none" strike="noStrike" cap="none" dirty="0">
                <a:solidFill>
                  <a:schemeClr val="dk1"/>
                </a:solidFill>
                <a:effectLst/>
                <a:latin typeface="Calibri"/>
                <a:ea typeface="Calibri"/>
                <a:cs typeface="Calibri"/>
                <a:sym typeface="Calibri"/>
              </a:rPr>
              <a:t>Don’t click on any links and report the message and delete it straight away.</a:t>
            </a:r>
          </a:p>
          <a:p>
            <a:pPr marL="400050" indent="-171450"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You are struggling to pass a level on a game. A friend says that they can pass the level for you if you give them your password to log in. Should you do this? </a:t>
            </a:r>
            <a:r>
              <a:rPr lang="en-GB" sz="1200" b="0" i="0" u="none" strike="noStrike" cap="none" dirty="0">
                <a:solidFill>
                  <a:schemeClr val="dk1"/>
                </a:solidFill>
                <a:effectLst/>
                <a:latin typeface="Calibri"/>
                <a:ea typeface="Calibri"/>
                <a:cs typeface="Calibri"/>
                <a:sym typeface="Calibri"/>
              </a:rPr>
              <a:t>(Do not share your password. You shouldn't give out your log-in details to anyone, even your friends).</a:t>
            </a:r>
          </a:p>
          <a:p>
            <a:pPr marL="400050" indent="-171450"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What information should we keep safe online?</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What do you think personal information means?</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Why do we use passwords?</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What might make a strong password?</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Do you know what online phishing is?</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If you do, what examples of phishing are there?</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How might phishing try to trick us into giving our personal information away?</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How might someone feel if they are tricked by phishing?</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What should you do if you think you’ve seen phishing?</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What should you do if you think you’ve been tricked by phishing?</a:t>
            </a:r>
          </a:p>
          <a:p>
            <a:pPr fontAlgn="base">
              <a:buFont typeface="Arial" panose="020B0604020202020204" pitchFamily="34" charset="0"/>
              <a:buChar char="•"/>
            </a:pPr>
            <a:endParaRPr lang="en-GB" sz="1200" b="0" i="0" u="none" strike="noStrike" cap="none" dirty="0">
              <a:solidFill>
                <a:schemeClr val="dk1"/>
              </a:solidFill>
              <a:effectLst/>
              <a:latin typeface="Calibri"/>
              <a:ea typeface="Calibri"/>
              <a:cs typeface="Calibri"/>
              <a:sym typeface="Calibri"/>
            </a:endParaRPr>
          </a:p>
        </p:txBody>
      </p:sp>
      <p:sp>
        <p:nvSpPr>
          <p:cNvPr id="4" name="Slide Number Placeholder 3">
            <a:extLst>
              <a:ext uri="{FF2B5EF4-FFF2-40B4-BE49-F238E27FC236}">
                <a16:creationId xmlns:a16="http://schemas.microsoft.com/office/drawing/2014/main" id="{27BC4E38-BFCD-7B62-DF5A-8FBE4A2251B4}"/>
              </a:ext>
            </a:extLst>
          </p:cNvPr>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smtClean="0">
                <a:solidFill>
                  <a:schemeClr val="dk1"/>
                </a:solidFill>
                <a:latin typeface="Calibri"/>
                <a:ea typeface="Calibri"/>
                <a:cs typeface="Calibri"/>
                <a:sym typeface="Calibri"/>
              </a:rPr>
              <a:t>5</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076134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Glossary</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Post: to publish text, images or videos online or in a digital space</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Tag: to attach someone to something, to be able to identify someone - Navigating: to lead in a certain direction</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Inappropriate: not proper in the circumstances</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Engage: to pay attention to and to be involved in or with</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Rep: your reputation</a:t>
            </a:r>
          </a:p>
          <a:p>
            <a:endParaRPr lang="en-GB" dirty="0"/>
          </a:p>
          <a:p>
            <a:r>
              <a:rPr lang="en-GB" b="1" dirty="0"/>
              <a:t>Things to consider</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First and foremost - be nice to each other!</a:t>
            </a:r>
            <a:r>
              <a:rPr lang="en-GB" sz="1200" b="0" i="0" u="none" strike="noStrike" cap="none" dirty="0">
                <a:solidFill>
                  <a:schemeClr val="dk1"/>
                </a:solidFill>
                <a:effectLst/>
                <a:latin typeface="Calibri"/>
                <a:ea typeface="Calibri"/>
                <a:cs typeface="Calibri"/>
                <a:sym typeface="Calibri"/>
              </a:rPr>
              <a:t> No matter what, always make the effort to be kind online</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Always get consent.</a:t>
            </a:r>
            <a:r>
              <a:rPr lang="en-GB" sz="1200" b="0" i="0" u="none" strike="noStrike" cap="none" dirty="0">
                <a:solidFill>
                  <a:schemeClr val="dk1"/>
                </a:solidFill>
                <a:effectLst/>
                <a:latin typeface="Calibri"/>
                <a:ea typeface="Calibri"/>
                <a:cs typeface="Calibri"/>
                <a:sym typeface="Calibri"/>
              </a:rPr>
              <a:t> - Want to post that photo of your bestie at the beach? Make sure that you get their permission before you post. Whether it’s a picture or simply a tag, it’s always good to check with them first - what if it’s something they don’t want putting out there?!</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Look out for others - </a:t>
            </a:r>
            <a:r>
              <a:rPr lang="en-GB" sz="1200" b="0" i="0" u="none" strike="noStrike" cap="none" dirty="0">
                <a:solidFill>
                  <a:schemeClr val="dk1"/>
                </a:solidFill>
                <a:effectLst/>
                <a:latin typeface="Calibri"/>
                <a:ea typeface="Calibri"/>
                <a:cs typeface="Calibri"/>
                <a:sym typeface="Calibri"/>
              </a:rPr>
              <a:t>We can all help one another and make being online more positive and a safe space by speaking up when someone is mean or rude online. It’s good to be supportive - and to feel supported - when navigating the online world.</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Filter out the negative - </a:t>
            </a:r>
            <a:r>
              <a:rPr lang="en-GB" sz="1200" b="0" i="0" u="none" strike="noStrike" cap="none" dirty="0">
                <a:solidFill>
                  <a:schemeClr val="dk1"/>
                </a:solidFill>
                <a:effectLst/>
                <a:latin typeface="Calibri"/>
                <a:ea typeface="Calibri"/>
                <a:cs typeface="Calibri"/>
                <a:sym typeface="Calibri"/>
              </a:rPr>
              <a:t>If you feel that something online isn't right, maybe it makes you think 'Ugh!' reporting inappropriate or illegal content and behaviour online can help to make the internet a more positive and safer space for everyone. You can make a difference!</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Protect your reputation</a:t>
            </a:r>
            <a:r>
              <a:rPr lang="en-GB" sz="1200" b="0" i="0" u="none" strike="noStrike" cap="none" dirty="0">
                <a:solidFill>
                  <a:schemeClr val="dk1"/>
                </a:solidFill>
                <a:effectLst/>
                <a:latin typeface="Calibri"/>
                <a:ea typeface="Calibri"/>
                <a:cs typeface="Calibri"/>
                <a:sym typeface="Calibri"/>
              </a:rPr>
              <a:t> - The internet can be a force for good so seek out positive opportunities to create, engage and share; making the most of the online world. You’re representing you when you post – so be the best version of you!</a:t>
            </a:r>
          </a:p>
          <a:p>
            <a:endParaRPr lang="en-GB" dirty="0"/>
          </a:p>
          <a:p>
            <a:r>
              <a:rPr lang="en-GB" b="1" dirty="0"/>
              <a:t>Questions</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Do you agree with the five main headings listed above?</a:t>
            </a:r>
            <a:r>
              <a:rPr lang="en-GB" sz="1200" b="0" i="0" u="none" strike="noStrike" cap="none" dirty="0">
                <a:solidFill>
                  <a:schemeClr val="dk1"/>
                </a:solidFill>
                <a:effectLst/>
                <a:latin typeface="Calibri"/>
                <a:ea typeface="Calibri"/>
                <a:cs typeface="Calibri"/>
                <a:sym typeface="Calibri"/>
              </a:rPr>
              <a:t> Are these the most important aspects? Are there any other tips you can think of?</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Be nice:</a:t>
            </a:r>
            <a:r>
              <a:rPr lang="en-GB" sz="1200" b="0" i="0" u="none" strike="noStrike" cap="none" dirty="0">
                <a:solidFill>
                  <a:schemeClr val="dk1"/>
                </a:solidFill>
                <a:effectLst/>
                <a:latin typeface="Calibri"/>
                <a:ea typeface="Calibri"/>
                <a:cs typeface="Calibri"/>
                <a:sym typeface="Calibri"/>
              </a:rPr>
              <a:t> Have you ever found yourself not being nice to someone online? Could you have done anything differently?</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Consent: is it ever OK to post something without someone’s consent?</a:t>
            </a:r>
            <a:r>
              <a:rPr lang="en-GB" sz="1200" b="0" i="0" u="none" strike="noStrike" cap="none" dirty="0">
                <a:solidFill>
                  <a:schemeClr val="dk1"/>
                </a:solidFill>
                <a:effectLst/>
                <a:latin typeface="Calibri"/>
                <a:ea typeface="Calibri"/>
                <a:cs typeface="Calibri"/>
                <a:sym typeface="Calibri"/>
              </a:rPr>
              <a:t> What about parents posting pictures of their children? What could the negative consequences be if you post something without consent?</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Look out for others:</a:t>
            </a:r>
            <a:r>
              <a:rPr lang="en-GB" sz="1200" b="0" i="0" u="none" strike="noStrike" cap="none" dirty="0">
                <a:solidFill>
                  <a:schemeClr val="dk1"/>
                </a:solidFill>
                <a:effectLst/>
                <a:latin typeface="Calibri"/>
                <a:ea typeface="Calibri"/>
                <a:cs typeface="Calibri"/>
                <a:sym typeface="Calibri"/>
              </a:rPr>
              <a:t> Have you ever stood up for someone online? Can it sometimes make things worse? What is the best way to be supportive?</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Reporting negative content:</a:t>
            </a:r>
            <a:r>
              <a:rPr lang="en-GB" sz="1200" b="0" i="0" u="none" strike="noStrike" cap="none" dirty="0">
                <a:solidFill>
                  <a:schemeClr val="dk1"/>
                </a:solidFill>
                <a:effectLst/>
                <a:latin typeface="Calibri"/>
                <a:ea typeface="Calibri"/>
                <a:cs typeface="Calibri"/>
                <a:sym typeface="Calibri"/>
              </a:rPr>
              <a:t> Is it always helpful to report something negative? Should you just ignore/avoid it? How can you decide?</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Protect your reputation:</a:t>
            </a:r>
            <a:r>
              <a:rPr lang="en-GB" sz="1200" b="0" i="0" u="none" strike="noStrike" cap="none" dirty="0">
                <a:solidFill>
                  <a:schemeClr val="dk1"/>
                </a:solidFill>
                <a:effectLst/>
                <a:latin typeface="Calibri"/>
                <a:ea typeface="Calibri"/>
                <a:cs typeface="Calibri"/>
                <a:sym typeface="Calibri"/>
              </a:rPr>
              <a:t> Are people always truthful about themselves online? What positive things have you done online?</a:t>
            </a:r>
          </a:p>
          <a:p>
            <a:endParaRPr lang="en-GB"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smtClean="0">
                <a:solidFill>
                  <a:schemeClr val="dk1"/>
                </a:solidFill>
                <a:latin typeface="Calibri"/>
                <a:ea typeface="Calibri"/>
                <a:cs typeface="Calibri"/>
                <a:sym typeface="Calibri"/>
              </a:rPr>
              <a:t>6</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908702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u="none" strike="noStrike" cap="none" dirty="0">
                <a:solidFill>
                  <a:schemeClr val="dk1"/>
                </a:solidFill>
                <a:effectLst/>
                <a:latin typeface="Calibri"/>
                <a:ea typeface="Calibri"/>
                <a:cs typeface="Calibri"/>
                <a:sym typeface="Calibri"/>
              </a:rPr>
              <a:t>Things to consider:</a:t>
            </a:r>
          </a:p>
          <a:p>
            <a:pPr>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Discussion around the importance of reporting any type of online content that makes pupils feel upset, worried or unsafe.</a:t>
            </a:r>
          </a:p>
          <a:p>
            <a:pPr>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Pupils can report issues on the internet, social media platforms and video games</a:t>
            </a:r>
          </a:p>
          <a:p>
            <a:endParaRPr lang="en-GB" sz="1200" b="1" i="0" u="none" strike="noStrike" cap="none" dirty="0">
              <a:solidFill>
                <a:schemeClr val="dk1"/>
              </a:solidFill>
              <a:effectLst/>
              <a:latin typeface="Calibri"/>
              <a:ea typeface="Calibri"/>
              <a:cs typeface="Calibri"/>
              <a:sym typeface="Calibri"/>
            </a:endParaRPr>
          </a:p>
          <a:p>
            <a:r>
              <a:rPr lang="en-GB" sz="1200" b="1" i="0" u="none" strike="noStrike" cap="none" dirty="0">
                <a:solidFill>
                  <a:schemeClr val="dk1"/>
                </a:solidFill>
                <a:effectLst/>
                <a:latin typeface="Calibri"/>
                <a:ea typeface="Calibri"/>
                <a:cs typeface="Calibri"/>
                <a:sym typeface="Calibri"/>
              </a:rPr>
              <a:t>Internet matters gives guidance and links to many organisations/ social media platforms and video games:</a:t>
            </a:r>
          </a:p>
          <a:p>
            <a:pPr>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www.internetmatters.org/report-issue</a:t>
            </a:r>
          </a:p>
          <a:p>
            <a:endParaRPr lang="en-GB" sz="1200" b="1" i="0" u="none" strike="noStrike" cap="none" dirty="0">
              <a:solidFill>
                <a:schemeClr val="dk1"/>
              </a:solidFill>
              <a:effectLst/>
              <a:latin typeface="Calibri"/>
              <a:ea typeface="Calibri"/>
              <a:cs typeface="Calibri"/>
              <a:sym typeface="Calibri"/>
            </a:endParaRPr>
          </a:p>
          <a:p>
            <a:r>
              <a:rPr lang="en-GB" sz="1200" b="1" i="0" u="none" strike="noStrike" cap="none" dirty="0">
                <a:solidFill>
                  <a:schemeClr val="dk1"/>
                </a:solidFill>
                <a:effectLst/>
                <a:latin typeface="Calibri"/>
                <a:ea typeface="Calibri"/>
                <a:cs typeface="Calibri"/>
                <a:sym typeface="Calibri"/>
              </a:rPr>
              <a:t>Quick reporting organisations - </a:t>
            </a:r>
            <a:r>
              <a:rPr lang="en-GB" sz="1200" b="0" i="0" u="none" strike="noStrike" cap="none" dirty="0">
                <a:solidFill>
                  <a:schemeClr val="dk1"/>
                </a:solidFill>
                <a:effectLst/>
                <a:latin typeface="Calibri"/>
                <a:ea typeface="Calibri"/>
                <a:cs typeface="Calibri"/>
                <a:sym typeface="Calibri"/>
              </a:rPr>
              <a:t>you can report serious harm to the following organisations:</a:t>
            </a:r>
          </a:p>
          <a:p>
            <a:pPr>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www.reportharmfulcontent.com/report (helps you to report to social media services)</a:t>
            </a:r>
          </a:p>
          <a:p>
            <a:pPr>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www.ceop.police.uk/Safety-Centre (to report child exploitation)</a:t>
            </a:r>
          </a:p>
          <a:p>
            <a:pPr>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www.iwf.org.uk/en/uk-report (to anonymously report suspected child sexual abuse images or videos)</a:t>
            </a:r>
          </a:p>
          <a:p>
            <a:pPr>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Police – ring 101 (non-emergency number) If you think the content depicts criminal behaviour</a:t>
            </a:r>
          </a:p>
          <a:p>
            <a:pPr>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Police – 999 (emergency number) in the case of live streams where someone is in immediate danger</a:t>
            </a:r>
          </a:p>
          <a:p>
            <a:pPr marL="228600" indent="0">
              <a:buFont typeface="Arial" panose="020B0604020202020204" pitchFamily="34" charset="0"/>
              <a:buNone/>
            </a:pPr>
            <a:endParaRPr lang="en-GB" sz="1200" b="0" i="0" u="none" strike="noStrike" cap="none" dirty="0">
              <a:solidFill>
                <a:schemeClr val="dk1"/>
              </a:solidFill>
              <a:effectLst/>
              <a:latin typeface="Calibri"/>
              <a:ea typeface="Calibri"/>
              <a:cs typeface="Calibri"/>
              <a:sym typeface="Calibri"/>
            </a:endParaRPr>
          </a:p>
          <a:p>
            <a:r>
              <a:rPr lang="en-GB" sz="1200" b="1" i="0" u="none" strike="noStrike" cap="none" dirty="0">
                <a:solidFill>
                  <a:schemeClr val="dk1"/>
                </a:solidFill>
                <a:effectLst/>
                <a:latin typeface="Calibri"/>
                <a:ea typeface="Calibri"/>
                <a:cs typeface="Calibri"/>
                <a:sym typeface="Calibri"/>
              </a:rPr>
              <a:t>Reporting on social media</a:t>
            </a:r>
          </a:p>
          <a:p>
            <a:r>
              <a:rPr lang="en-GB" sz="1200" b="0" i="0" u="none" strike="noStrike" cap="none" dirty="0">
                <a:solidFill>
                  <a:schemeClr val="dk1"/>
                </a:solidFill>
                <a:effectLst/>
                <a:latin typeface="Calibri"/>
                <a:ea typeface="Calibri"/>
                <a:cs typeface="Calibri"/>
                <a:sym typeface="Calibri"/>
              </a:rPr>
              <a:t>The major social media platforms all have community guidelines around what is acceptable on their platforms. If you come across something that goes against these guidelines, you can use the built-in reporting tool or other processes they outline. This applies to:</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Discord</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Facebook</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Instagram</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Snapchat</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TikTok</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Twitch</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WhatsApp</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X</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YouTube</a:t>
            </a:r>
          </a:p>
          <a:p>
            <a:pPr>
              <a:buFont typeface="Arial" panose="020B0604020202020204" pitchFamily="34" charset="0"/>
              <a:buChar char="•"/>
            </a:pPr>
            <a:endParaRPr lang="en-GB" sz="1200" b="1" i="0" u="none" strike="noStrike" cap="none" dirty="0">
              <a:solidFill>
                <a:schemeClr val="dk1"/>
              </a:solidFill>
              <a:effectLst/>
              <a:latin typeface="Calibri"/>
              <a:ea typeface="Calibri"/>
              <a:cs typeface="Calibri"/>
              <a:sym typeface="Calibri"/>
            </a:endParaRPr>
          </a:p>
          <a:p>
            <a:r>
              <a:rPr lang="en-GB" sz="1200" b="1" i="0" u="none" strike="noStrike" cap="none" dirty="0">
                <a:solidFill>
                  <a:schemeClr val="dk1"/>
                </a:solidFill>
                <a:effectLst/>
                <a:latin typeface="Calibri"/>
                <a:ea typeface="Calibri"/>
                <a:cs typeface="Calibri"/>
                <a:sym typeface="Calibri"/>
              </a:rPr>
              <a:t>Reporting in video games</a:t>
            </a:r>
          </a:p>
          <a:p>
            <a:r>
              <a:rPr lang="en-GB" sz="1200" b="0" i="0" u="none" strike="noStrike" cap="none" dirty="0">
                <a:solidFill>
                  <a:schemeClr val="dk1"/>
                </a:solidFill>
                <a:effectLst/>
                <a:latin typeface="Calibri"/>
                <a:ea typeface="Calibri"/>
                <a:cs typeface="Calibri"/>
                <a:sym typeface="Calibri"/>
              </a:rPr>
              <a:t>Just like major social media platforms, popular video games and platforms also have in-built reporting tools. Every user must also follow specific guidelines to continue using the services. This applies to:</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hlinkClick r:id="rId3"/>
              </a:rPr>
              <a:t>Fall Guys</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hlinkClick r:id="rId3"/>
              </a:rPr>
              <a:t>Fortnite</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hlinkClick r:id="rId3"/>
              </a:rPr>
              <a:t>Minecraft</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hlinkClick r:id="rId3"/>
              </a:rPr>
              <a:t>Nintendo Switch</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hlinkClick r:id="rId3"/>
              </a:rPr>
              <a:t>Play Station</a:t>
            </a:r>
          </a:p>
          <a:p>
            <a:pPr>
              <a:buFont typeface="Arial" panose="020B0604020202020204" pitchFamily="34" charset="0"/>
              <a:buChar char="•"/>
            </a:pPr>
            <a:r>
              <a:rPr lang="en-GB" sz="1200" b="1" i="0" u="none" strike="noStrike" cap="none" dirty="0" err="1">
                <a:solidFill>
                  <a:schemeClr val="dk1"/>
                </a:solidFill>
                <a:effectLst/>
                <a:latin typeface="Calibri"/>
                <a:ea typeface="Calibri"/>
                <a:cs typeface="Calibri"/>
                <a:sym typeface="Calibri"/>
                <a:hlinkClick r:id="rId3"/>
              </a:rPr>
              <a:t>Pokemon</a:t>
            </a:r>
            <a:r>
              <a:rPr lang="en-GB" sz="1200" b="1" i="0" u="none" strike="noStrike" cap="none" dirty="0">
                <a:solidFill>
                  <a:schemeClr val="dk1"/>
                </a:solidFill>
                <a:effectLst/>
                <a:latin typeface="Calibri"/>
                <a:ea typeface="Calibri"/>
                <a:cs typeface="Calibri"/>
                <a:sym typeface="Calibri"/>
                <a:hlinkClick r:id="rId3"/>
              </a:rPr>
              <a:t> GO</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hlinkClick r:id="rId3"/>
              </a:rPr>
              <a:t>Roblox</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hlinkClick r:id="rId3"/>
              </a:rPr>
              <a:t>Rocket League</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hlinkClick r:id="rId3"/>
              </a:rPr>
              <a:t>Steam</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hlinkClick r:id="rId3"/>
              </a:rPr>
              <a:t>Xbox</a:t>
            </a:r>
            <a:br>
              <a:rPr lang="en-GB" sz="1200" b="1" i="0" u="none" strike="noStrike" cap="none" dirty="0">
                <a:solidFill>
                  <a:schemeClr val="dk1"/>
                </a:solidFill>
                <a:effectLst/>
                <a:latin typeface="Calibri"/>
                <a:ea typeface="Calibri"/>
                <a:cs typeface="Calibri"/>
                <a:sym typeface="Calibri"/>
                <a:hlinkClick r:id="rId3"/>
              </a:rPr>
            </a:br>
            <a:endParaRPr lang="en-GB" sz="1200" b="0" i="0" u="none" strike="noStrike" cap="none" dirty="0">
              <a:solidFill>
                <a:schemeClr val="dk1"/>
              </a:solidFill>
              <a:effectLst/>
              <a:latin typeface="Calibri"/>
              <a:ea typeface="Calibri"/>
              <a:cs typeface="Calibri"/>
              <a:sym typeface="Calibri"/>
            </a:endParaRPr>
          </a:p>
          <a:p>
            <a:endParaRPr lang="en-GB" sz="1200" b="0" i="0" u="none" strike="noStrike" cap="none" dirty="0">
              <a:solidFill>
                <a:schemeClr val="dk1"/>
              </a:solidFill>
              <a:effectLst/>
              <a:latin typeface="Calibri"/>
              <a:ea typeface="Calibri"/>
              <a:cs typeface="Calibri"/>
              <a:sym typeface="Calibri"/>
            </a:endParaRPr>
          </a:p>
          <a:p>
            <a:pPr marL="228600" indent="0">
              <a:buFont typeface="Arial" panose="020B0604020202020204" pitchFamily="34" charset="0"/>
              <a:buNone/>
            </a:pPr>
            <a:endParaRPr lang="en-GB" sz="1200" b="0" i="0" u="none" strike="noStrike" cap="none" dirty="0">
              <a:solidFill>
                <a:schemeClr val="dk1"/>
              </a:solidFill>
              <a:effectLst/>
              <a:latin typeface="Calibri"/>
              <a:ea typeface="Calibri"/>
              <a:cs typeface="Calibri"/>
              <a:sym typeface="Calibri"/>
            </a:endParaRPr>
          </a:p>
          <a:p>
            <a:pPr marL="228600" indent="0">
              <a:buFont typeface="Arial" panose="020B0604020202020204" pitchFamily="34" charset="0"/>
              <a:buNone/>
            </a:pPr>
            <a:endParaRPr lang="en-GB" sz="1200" b="0" i="0" u="none" strike="noStrike" cap="none" dirty="0">
              <a:solidFill>
                <a:schemeClr val="dk1"/>
              </a:solidFill>
              <a:effectLst/>
              <a:latin typeface="Calibri"/>
              <a:ea typeface="Calibri"/>
              <a:cs typeface="Calibri"/>
              <a:sym typeface="Calibri"/>
            </a:endParaRPr>
          </a:p>
          <a:p>
            <a:endParaRPr lang="en-GB" sz="1200" b="0" i="0" u="none" strike="noStrike" cap="none" dirty="0">
              <a:solidFill>
                <a:schemeClr val="dk1"/>
              </a:solidFill>
              <a:effectLst/>
              <a:latin typeface="Calibri"/>
              <a:ea typeface="Calibri"/>
              <a:cs typeface="Calibri"/>
              <a:sym typeface="Calibri"/>
            </a:endParaRPr>
          </a:p>
          <a:p>
            <a:pPr>
              <a:buFont typeface="Arial" panose="020B0604020202020204" pitchFamily="34" charset="0"/>
              <a:buChar char="•"/>
            </a:pPr>
            <a:endParaRPr lang="en-GB" sz="1200" b="0" i="0" u="none" strike="noStrike" cap="none" dirty="0">
              <a:solidFill>
                <a:schemeClr val="dk1"/>
              </a:solidFill>
              <a:effectLst/>
              <a:latin typeface="Calibri"/>
              <a:ea typeface="Calibri"/>
              <a:cs typeface="Calibri"/>
              <a:sym typeface="Calibri"/>
            </a:endParaRPr>
          </a:p>
          <a:p>
            <a:pPr marL="228600" indent="0">
              <a:buFont typeface="Arial" panose="020B0604020202020204" pitchFamily="34" charset="0"/>
              <a:buNone/>
            </a:pPr>
            <a:endParaRPr lang="en-GB" sz="1200" b="0" i="0" u="none" strike="noStrike" cap="none" dirty="0">
              <a:solidFill>
                <a:schemeClr val="dk1"/>
              </a:solidFill>
              <a:effectLst/>
              <a:latin typeface="Calibri"/>
              <a:ea typeface="Calibri"/>
              <a:cs typeface="Calibri"/>
              <a:sym typeface="Calibri"/>
            </a:endParaRPr>
          </a:p>
          <a:p>
            <a:endParaRPr lang="en-GB"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smtClean="0">
                <a:solidFill>
                  <a:schemeClr val="dk1"/>
                </a:solidFill>
                <a:latin typeface="Calibri"/>
                <a:ea typeface="Calibri"/>
                <a:cs typeface="Calibri"/>
                <a:sym typeface="Calibri"/>
              </a:rPr>
              <a:t>7</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991890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Glossary</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Search words:</a:t>
            </a:r>
            <a:r>
              <a:rPr lang="en-GB" sz="1200" b="0" i="0" u="none" strike="noStrike" cap="none" dirty="0">
                <a:solidFill>
                  <a:schemeClr val="dk1"/>
                </a:solidFill>
                <a:effectLst/>
                <a:latin typeface="Calibri"/>
                <a:ea typeface="Calibri"/>
                <a:cs typeface="Calibri"/>
                <a:sym typeface="Calibri"/>
              </a:rPr>
              <a:t> key words and phrases to help you find correct information.</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Online information:</a:t>
            </a:r>
            <a:r>
              <a:rPr lang="en-GB" sz="1200" b="0" i="0" u="none" strike="noStrike" cap="none" dirty="0">
                <a:solidFill>
                  <a:schemeClr val="dk1"/>
                </a:solidFill>
                <a:effectLst/>
                <a:latin typeface="Calibri"/>
                <a:ea typeface="Calibri"/>
                <a:cs typeface="Calibri"/>
                <a:sym typeface="Calibri"/>
              </a:rPr>
              <a:t> information that you get from websites and online searches.</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Pop-up:</a:t>
            </a:r>
            <a:r>
              <a:rPr lang="en-GB" sz="1200" b="0" i="0" u="none" strike="noStrike" cap="none" dirty="0">
                <a:solidFill>
                  <a:schemeClr val="dk1"/>
                </a:solidFill>
                <a:effectLst/>
                <a:latin typeface="Calibri"/>
                <a:ea typeface="Calibri"/>
                <a:cs typeface="Calibri"/>
                <a:sym typeface="Calibri"/>
              </a:rPr>
              <a:t> when a window, box or image suddenly appears on your computer screen or mobile device.</a:t>
            </a:r>
          </a:p>
          <a:p>
            <a:endParaRPr lang="en-GB" dirty="0"/>
          </a:p>
          <a:p>
            <a:r>
              <a:rPr lang="en-GB" b="1" dirty="0"/>
              <a:t>Things to consider</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Search safely: </a:t>
            </a:r>
            <a:r>
              <a:rPr lang="en-GB" sz="1200" b="0" i="0" u="none" strike="noStrike" cap="none" dirty="0">
                <a:solidFill>
                  <a:schemeClr val="dk1"/>
                </a:solidFill>
                <a:effectLst/>
                <a:latin typeface="Calibri"/>
                <a:ea typeface="Calibri"/>
                <a:cs typeface="Calibri"/>
                <a:sym typeface="Calibri"/>
              </a:rPr>
              <a:t>Learn how to search online using key phrases to find the right information. Not everything you read online is true, so you need to check your sources.</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Question what you read: </a:t>
            </a:r>
            <a:r>
              <a:rPr lang="en-GB" sz="1200" b="0" i="0" u="none" strike="noStrike" cap="none" dirty="0">
                <a:solidFill>
                  <a:schemeClr val="dk1"/>
                </a:solidFill>
                <a:effectLst/>
                <a:latin typeface="Calibri"/>
                <a:ea typeface="Calibri"/>
                <a:cs typeface="Calibri"/>
                <a:sym typeface="Calibri"/>
              </a:rPr>
              <a:t>Understand how some websites or advertisements can try to trick you. It’s important to be able to tell the difference between facts, beliefs, opinions or fake news.</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Ask for guidance: </a:t>
            </a:r>
            <a:r>
              <a:rPr lang="en-GB" sz="1200" b="0" i="0" u="none" strike="noStrike" cap="none" dirty="0">
                <a:solidFill>
                  <a:schemeClr val="dk1"/>
                </a:solidFill>
                <a:effectLst/>
                <a:latin typeface="Calibri"/>
                <a:ea typeface="Calibri"/>
                <a:cs typeface="Calibri"/>
                <a:sym typeface="Calibri"/>
              </a:rPr>
              <a:t>Know that it’s okay to ask for help when you find something confusing or scary online. Trusted adults can help you figure out if the information is real or safe to use.</a:t>
            </a:r>
            <a:endParaRPr lang="en-GB" b="1" dirty="0"/>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Don't believe the hype</a:t>
            </a:r>
            <a:r>
              <a:rPr lang="en-GB" sz="1200" b="0" i="0" u="none" strike="noStrike" cap="none" dirty="0">
                <a:solidFill>
                  <a:schemeClr val="dk1"/>
                </a:solidFill>
                <a:effectLst/>
                <a:latin typeface="Calibri"/>
                <a:ea typeface="Calibri"/>
                <a:cs typeface="Calibri"/>
                <a:sym typeface="Calibri"/>
              </a:rPr>
              <a:t> - Fake news is often designed to be shared far and wide, so just because a lot of people are sharing it, that doesn't mean it's necessarily true.</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Cross-reference the source</a:t>
            </a:r>
            <a:r>
              <a:rPr lang="en-GB" sz="1200" b="0" i="0" u="none" strike="noStrike" cap="none" dirty="0">
                <a:solidFill>
                  <a:schemeClr val="dk1"/>
                </a:solidFill>
                <a:effectLst/>
                <a:latin typeface="Calibri"/>
                <a:ea typeface="Calibri"/>
                <a:cs typeface="Calibri"/>
                <a:sym typeface="Calibri"/>
              </a:rPr>
              <a:t> - Do you know the website? Do they give sources for their information and have you heard of them and trust them?</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Think about what you see</a:t>
            </a:r>
            <a:r>
              <a:rPr lang="en-GB" sz="1200" b="0" i="0" u="none" strike="noStrike" cap="none" dirty="0">
                <a:solidFill>
                  <a:schemeClr val="dk1"/>
                </a:solidFill>
                <a:effectLst/>
                <a:latin typeface="Calibri"/>
                <a:ea typeface="Calibri"/>
                <a:cs typeface="Calibri"/>
                <a:sym typeface="Calibri"/>
              </a:rPr>
              <a:t> - Fake news stories often have eye-catching images or sensational headlines - think about it, are they just trying to grab attention?</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Question what the purpose is</a:t>
            </a:r>
            <a:r>
              <a:rPr lang="en-GB" sz="1200" b="0" i="0" u="none" strike="noStrike" cap="none" dirty="0">
                <a:solidFill>
                  <a:schemeClr val="dk1"/>
                </a:solidFill>
                <a:effectLst/>
                <a:latin typeface="Calibri"/>
                <a:ea typeface="Calibri"/>
                <a:cs typeface="Calibri"/>
                <a:sym typeface="Calibri"/>
              </a:rPr>
              <a:t> - Think about why someone might have written the story. Could they be looking to stir up trouble or misinformation?</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Think before you share</a:t>
            </a:r>
            <a:r>
              <a:rPr lang="en-GB" sz="1200" b="0" i="0" u="none" strike="noStrike" cap="none" dirty="0">
                <a:solidFill>
                  <a:schemeClr val="dk1"/>
                </a:solidFill>
                <a:effectLst/>
                <a:latin typeface="Calibri"/>
                <a:ea typeface="Calibri"/>
                <a:cs typeface="Calibri"/>
                <a:sym typeface="Calibri"/>
              </a:rPr>
              <a:t> - If you have any suspicion about what you're reading, help stop the spread of fake news by not hitting the share button.</a:t>
            </a:r>
          </a:p>
          <a:p>
            <a:endParaRPr lang="en-GB" b="1" dirty="0"/>
          </a:p>
          <a:p>
            <a:endParaRPr lang="en-GB" dirty="0"/>
          </a:p>
          <a:p>
            <a:r>
              <a:rPr lang="en-GB" b="1" dirty="0"/>
              <a:t>Questions</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Have you ever seen information online that is not true? What was it?</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How do you check that something online is true?</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Why is it important to check where you are getting information from online?</a:t>
            </a:r>
          </a:p>
          <a:p>
            <a:endParaRPr lang="en-GB" dirty="0"/>
          </a:p>
          <a:p>
            <a:endParaRPr lang="en-GB"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smtClean="0">
                <a:solidFill>
                  <a:schemeClr val="dk1"/>
                </a:solidFill>
                <a:latin typeface="Calibri"/>
                <a:ea typeface="Calibri"/>
                <a:cs typeface="Calibri"/>
                <a:sym typeface="Calibri"/>
              </a:rPr>
              <a:t>8</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483771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Glossary</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Digital footprint:</a:t>
            </a:r>
            <a:r>
              <a:rPr lang="en-GB" sz="1200" b="0" i="0" u="none" strike="noStrike" cap="none" dirty="0">
                <a:solidFill>
                  <a:schemeClr val="dk1"/>
                </a:solidFill>
                <a:effectLst/>
                <a:latin typeface="Calibri"/>
                <a:ea typeface="Calibri"/>
                <a:cs typeface="Calibri"/>
                <a:sym typeface="Calibri"/>
              </a:rPr>
              <a:t> all the things that you do online (e.g. what you post, what you watch, what you like, etc.).</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Online reputation:</a:t>
            </a:r>
            <a:r>
              <a:rPr lang="en-GB" sz="1200" b="0" i="0" u="none" strike="noStrike" cap="none" dirty="0">
                <a:solidFill>
                  <a:schemeClr val="dk1"/>
                </a:solidFill>
                <a:effectLst/>
                <a:latin typeface="Calibri"/>
                <a:ea typeface="Calibri"/>
                <a:cs typeface="Calibri"/>
                <a:sym typeface="Calibri"/>
              </a:rPr>
              <a:t> what others might think of you based on your digital footprint.</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Posting:</a:t>
            </a:r>
            <a:r>
              <a:rPr lang="en-GB" sz="1200" b="0" i="0" u="none" strike="noStrike" cap="none" dirty="0">
                <a:solidFill>
                  <a:schemeClr val="dk1"/>
                </a:solidFill>
                <a:effectLst/>
                <a:latin typeface="Calibri"/>
                <a:ea typeface="Calibri"/>
                <a:cs typeface="Calibri"/>
                <a:sym typeface="Calibri"/>
              </a:rPr>
              <a:t> comments, photos and videos that you share online.</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Commenting</a:t>
            </a:r>
            <a:r>
              <a:rPr lang="en-GB" sz="1200" b="0" i="0" u="none" strike="noStrike" cap="none" dirty="0">
                <a:solidFill>
                  <a:schemeClr val="dk1"/>
                </a:solidFill>
                <a:effectLst/>
                <a:latin typeface="Calibri"/>
                <a:ea typeface="Calibri"/>
                <a:cs typeface="Calibri"/>
                <a:sym typeface="Calibri"/>
              </a:rPr>
              <a:t>: when you post something on/under something online, often to say something about it</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Digital Footprint:</a:t>
            </a:r>
            <a:r>
              <a:rPr lang="en-GB" sz="1200" b="0" i="0" u="none" strike="noStrike" cap="none" dirty="0">
                <a:solidFill>
                  <a:schemeClr val="dk1"/>
                </a:solidFill>
                <a:effectLst/>
                <a:latin typeface="Calibri"/>
                <a:ea typeface="Calibri"/>
                <a:cs typeface="Calibri"/>
                <a:sym typeface="Calibri"/>
              </a:rPr>
              <a:t> the information about a person that is a collection of their previous online activity (data)</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Screen Grab:</a:t>
            </a:r>
            <a:r>
              <a:rPr lang="en-GB" sz="1200" b="0" i="0" u="none" strike="noStrike" cap="none" dirty="0">
                <a:solidFill>
                  <a:schemeClr val="dk1"/>
                </a:solidFill>
                <a:effectLst/>
                <a:latin typeface="Calibri"/>
                <a:ea typeface="Calibri"/>
                <a:cs typeface="Calibri"/>
                <a:sym typeface="Calibri"/>
              </a:rPr>
              <a:t> capturing part or all of a digital screen at a particular moment</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Selfie:</a:t>
            </a:r>
            <a:r>
              <a:rPr lang="en-GB" sz="1200" b="0" i="0" u="none" strike="noStrike" cap="none" dirty="0">
                <a:solidFill>
                  <a:schemeClr val="dk1"/>
                </a:solidFill>
                <a:effectLst/>
                <a:latin typeface="Calibri"/>
                <a:ea typeface="Calibri"/>
                <a:cs typeface="Calibri"/>
                <a:sym typeface="Calibri"/>
              </a:rPr>
              <a:t> a picture taken of yourself by you</a:t>
            </a:r>
          </a:p>
          <a:p>
            <a:endParaRPr lang="en-GB" dirty="0"/>
          </a:p>
          <a:p>
            <a:r>
              <a:rPr lang="en-GB" b="1" dirty="0"/>
              <a:t>Things to consider</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Think before you post:</a:t>
            </a:r>
            <a:r>
              <a:rPr lang="en-GB" sz="1200" b="0" i="0" u="none" strike="noStrike" cap="none" dirty="0">
                <a:solidFill>
                  <a:schemeClr val="dk1"/>
                </a:solidFill>
                <a:effectLst/>
                <a:latin typeface="Calibri"/>
                <a:ea typeface="Calibri"/>
                <a:cs typeface="Calibri"/>
                <a:sym typeface="Calibri"/>
              </a:rPr>
              <a:t> Understand that anything you post online can stay there forever, even if you delete it. This is why it’s important to think before sharing.</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Build a positive reputation:</a:t>
            </a:r>
            <a:r>
              <a:rPr lang="en-GB" sz="1200" b="0" i="0" u="none" strike="noStrike" cap="none" dirty="0">
                <a:solidFill>
                  <a:schemeClr val="dk1"/>
                </a:solidFill>
                <a:effectLst/>
                <a:latin typeface="Calibri"/>
                <a:ea typeface="Calibri"/>
                <a:cs typeface="Calibri"/>
                <a:sym typeface="Calibri"/>
              </a:rPr>
              <a:t> Realise that your online actions can also affect your friends, family, or school. Always act in a way that you would be happy for anyone to see.</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Be responsible:</a:t>
            </a:r>
            <a:r>
              <a:rPr lang="en-GB" sz="1200" b="0" i="0" u="none" strike="noStrike" cap="none" dirty="0">
                <a:solidFill>
                  <a:schemeClr val="dk1"/>
                </a:solidFill>
                <a:effectLst/>
                <a:latin typeface="Calibri"/>
                <a:ea typeface="Calibri"/>
                <a:cs typeface="Calibri"/>
                <a:sym typeface="Calibri"/>
              </a:rPr>
              <a:t> Learn how the things you share or comment on can affect how others see you. A good online reputation is built by being responsible and kind.</a:t>
            </a:r>
            <a:endParaRPr lang="en-GB" b="1" dirty="0"/>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Millions of photos are every day online. While someone may own the photos they put on most social media platforms - if they are publicly available, they can end up just about anywhere in the world.</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It's important to be careful with the information given away when positing a photograph too. Strangers may be able to see where you are, what you've been doing and could take your photo and use it without your permission.</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There are ways you can prevent this.</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Setting a profile to private is a way around this. Only friends, family and people you know have access to it. This is an easier way to control who has access to your personal information.</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You should also make sure you never post a picture of your mates or family members if you don’t have their permission. Just ask them before you hit that share button and if they are not comfortable with it, respect their decision.</a:t>
            </a:r>
          </a:p>
          <a:p>
            <a:endParaRPr lang="en-GB" b="1" dirty="0"/>
          </a:p>
          <a:p>
            <a:r>
              <a:rPr lang="en-GB" b="1" dirty="0"/>
              <a:t>Questions</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What do you think we mean by ‘online reputation’?</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Can you think of a positive example of something to share online?</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What would be a negative thing for someone to share online?</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What about apps where the messages and photos disappear?</a:t>
            </a:r>
            <a:r>
              <a:rPr lang="en-GB" sz="1200" b="0" i="0" u="none" strike="noStrike" cap="none" dirty="0">
                <a:solidFill>
                  <a:schemeClr val="dk1"/>
                </a:solidFill>
                <a:effectLst/>
                <a:latin typeface="Calibri"/>
                <a:ea typeface="Calibri"/>
                <a:cs typeface="Calibri"/>
                <a:sym typeface="Calibri"/>
              </a:rPr>
              <a:t> People can always screen grab before they go, sometimes the damage is already done</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Why will my digital footprint be important in 10 years?</a:t>
            </a:r>
            <a:r>
              <a:rPr lang="en-GB" sz="1200" b="0" i="0" u="none" strike="noStrike" cap="none" dirty="0">
                <a:solidFill>
                  <a:schemeClr val="dk1"/>
                </a:solidFill>
                <a:effectLst/>
                <a:latin typeface="Calibri"/>
                <a:ea typeface="Calibri"/>
                <a:cs typeface="Calibri"/>
                <a:sym typeface="Calibri"/>
              </a:rPr>
              <a:t> How long are things stored online? Can people search for your name and see what you posted? Could your online reputation be damaged? Do you think you could even miss out on a job in the future, or making new friends if there are negative posts and photos of you online?</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How can I make sure my digital footprint is not a problem?</a:t>
            </a:r>
            <a:r>
              <a:rPr lang="en-GB" sz="1200" b="0" i="0" u="none" strike="noStrike" cap="none" dirty="0">
                <a:solidFill>
                  <a:schemeClr val="dk1"/>
                </a:solidFill>
                <a:effectLst/>
                <a:latin typeface="Calibri"/>
                <a:ea typeface="Calibri"/>
                <a:cs typeface="Calibri"/>
                <a:sym typeface="Calibri"/>
              </a:rPr>
              <a:t> Think before you post; check terms and conditions for apps; assume everything you post is there forever</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What about things that other people (including my family) post about me?** Should they ask for permission? How can I ask them not to post things about me?</a:t>
            </a:r>
          </a:p>
          <a:p>
            <a:pPr fontAlgn="base">
              <a:buFont typeface="Arial" panose="020B0604020202020204" pitchFamily="34" charset="0"/>
              <a:buChar char="•"/>
            </a:pPr>
            <a:endParaRPr lang="en-GB" sz="1200" b="0" i="0" u="none" strike="noStrike" cap="none" dirty="0">
              <a:solidFill>
                <a:schemeClr val="dk1"/>
              </a:solidFill>
              <a:effectLst/>
              <a:latin typeface="Calibri"/>
              <a:ea typeface="Calibri"/>
              <a:cs typeface="Calibri"/>
              <a:sym typeface="Calibri"/>
            </a:endParaRPr>
          </a:p>
          <a:p>
            <a:pPr marL="228600" indent="0" fontAlgn="base">
              <a:buFont typeface="Arial" panose="020B0604020202020204" pitchFamily="34" charset="0"/>
              <a:buNone/>
            </a:pPr>
            <a:endParaRPr lang="en-GB" sz="1200" b="0" i="0" u="none" strike="noStrike" cap="none" dirty="0">
              <a:solidFill>
                <a:schemeClr val="dk1"/>
              </a:solidFill>
              <a:effectLst/>
              <a:latin typeface="Calibri"/>
              <a:ea typeface="Calibri"/>
              <a:cs typeface="Calibri"/>
              <a:sym typeface="Calibri"/>
            </a:endParaRPr>
          </a:p>
          <a:p>
            <a:endParaRPr lang="en-GB"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smtClean="0">
                <a:solidFill>
                  <a:schemeClr val="dk1"/>
                </a:solidFill>
                <a:latin typeface="Calibri"/>
                <a:ea typeface="Calibri"/>
                <a:cs typeface="Calibri"/>
                <a:sym typeface="Calibri"/>
              </a:rPr>
              <a:t>9</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02158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Glossary</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Relationship</a:t>
            </a:r>
            <a:r>
              <a:rPr lang="en-GB" sz="1200" b="0" i="0" u="none" strike="noStrike" cap="none" dirty="0">
                <a:solidFill>
                  <a:schemeClr val="dk1"/>
                </a:solidFill>
                <a:effectLst/>
                <a:latin typeface="Calibri"/>
                <a:ea typeface="Calibri"/>
                <a:cs typeface="Calibri"/>
                <a:sym typeface="Calibri"/>
              </a:rPr>
              <a:t>: the connections we make with other people.</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Interact</a:t>
            </a:r>
            <a:r>
              <a:rPr lang="en-GB" sz="1200" b="0" i="0" u="none" strike="noStrike" cap="none" dirty="0">
                <a:solidFill>
                  <a:schemeClr val="dk1"/>
                </a:solidFill>
                <a:effectLst/>
                <a:latin typeface="Calibri"/>
                <a:ea typeface="Calibri"/>
                <a:cs typeface="Calibri"/>
                <a:sym typeface="Calibri"/>
              </a:rPr>
              <a:t>: what we say and/or send to other people, how we talk to each other, how we communicate, etc.</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Sharing</a:t>
            </a:r>
            <a:r>
              <a:rPr lang="en-GB" sz="1200" b="0" i="0" u="none" strike="noStrike" cap="none" dirty="0">
                <a:solidFill>
                  <a:schemeClr val="dk1"/>
                </a:solidFill>
                <a:effectLst/>
                <a:latin typeface="Calibri"/>
                <a:ea typeface="Calibri"/>
                <a:cs typeface="Calibri"/>
                <a:sym typeface="Calibri"/>
              </a:rPr>
              <a:t>: what details about ourselves we might tell someone else, or decide not to tell someone.</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Stranger</a:t>
            </a:r>
            <a:r>
              <a:rPr lang="en-GB" sz="1200" b="0" i="0" u="none" strike="noStrike" cap="none" dirty="0">
                <a:solidFill>
                  <a:schemeClr val="dk1"/>
                </a:solidFill>
                <a:effectLst/>
                <a:latin typeface="Calibri"/>
                <a:ea typeface="Calibri"/>
                <a:cs typeface="Calibri"/>
                <a:sym typeface="Calibri"/>
              </a:rPr>
              <a:t>: someone we don’t know.</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Permission</a:t>
            </a:r>
            <a:r>
              <a:rPr lang="en-GB" sz="1200" b="0" i="0" u="none" strike="noStrike" cap="none" dirty="0">
                <a:solidFill>
                  <a:schemeClr val="dk1"/>
                </a:solidFill>
                <a:effectLst/>
                <a:latin typeface="Calibri"/>
                <a:ea typeface="Calibri"/>
                <a:cs typeface="Calibri"/>
                <a:sym typeface="Calibri"/>
              </a:rPr>
              <a:t>: when someone says something is okay to do.</a:t>
            </a:r>
          </a:p>
          <a:p>
            <a:pPr marL="228600" indent="0" fontAlgn="base">
              <a:buFont typeface="Arial" panose="020B0604020202020204" pitchFamily="34" charset="0"/>
              <a:buNone/>
            </a:pPr>
            <a:endParaRPr lang="en-GB" sz="1200" b="0" i="0" u="none" strike="noStrike" cap="none" dirty="0">
              <a:solidFill>
                <a:schemeClr val="dk1"/>
              </a:solidFill>
              <a:effectLst/>
              <a:latin typeface="Calibri"/>
              <a:ea typeface="Calibri"/>
              <a:cs typeface="Calibri"/>
              <a:sym typeface="Calibri"/>
            </a:endParaRPr>
          </a:p>
          <a:p>
            <a:pPr marL="228600" indent="0" fontAlgn="base">
              <a:buFont typeface="Arial" panose="020B0604020202020204" pitchFamily="34" charset="0"/>
              <a:buNone/>
            </a:pPr>
            <a:r>
              <a:rPr lang="en-GB" sz="1200" b="1" i="0" u="none" strike="noStrike" cap="none" dirty="0">
                <a:solidFill>
                  <a:schemeClr val="dk1"/>
                </a:solidFill>
                <a:effectLst/>
                <a:latin typeface="Calibri"/>
                <a:ea typeface="Calibri"/>
                <a:cs typeface="Calibri"/>
                <a:sym typeface="Calibri"/>
              </a:rPr>
              <a:t>Things to consider</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Ask for Permission:</a:t>
            </a:r>
            <a:r>
              <a:rPr lang="en-GB" sz="1200" b="0" i="0" u="none" strike="noStrike" cap="none" dirty="0">
                <a:solidFill>
                  <a:schemeClr val="dk1"/>
                </a:solidFill>
                <a:effectLst/>
                <a:latin typeface="Calibri"/>
                <a:ea typeface="Calibri"/>
                <a:cs typeface="Calibri"/>
                <a:sym typeface="Calibri"/>
              </a:rPr>
              <a:t> Always ask permission before sharing anything about yourself or others online and respect others' choices. I can give examples of how to be respectful to others online and describe how to recognise healthy and unhealthy online behaviours.</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Recognise Risks with Strangers</a:t>
            </a:r>
            <a:r>
              <a:rPr lang="en-GB" sz="1200" b="0" i="0" u="none" strike="noStrike" cap="none" dirty="0">
                <a:solidFill>
                  <a:schemeClr val="dk1"/>
                </a:solidFill>
                <a:effectLst/>
                <a:latin typeface="Calibri"/>
                <a:ea typeface="Calibri"/>
                <a:cs typeface="Calibri"/>
                <a:sym typeface="Calibri"/>
              </a:rPr>
              <a:t>: Understand that not everyone online is trustworthy, and it's important we don’t share information with people who we don’t know online.</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Support and Respect Others:</a:t>
            </a:r>
            <a:r>
              <a:rPr lang="en-GB" sz="1200" b="0" i="0" u="none" strike="noStrike" cap="none" dirty="0">
                <a:solidFill>
                  <a:schemeClr val="dk1"/>
                </a:solidFill>
                <a:effectLst/>
                <a:latin typeface="Calibri"/>
                <a:ea typeface="Calibri"/>
                <a:cs typeface="Calibri"/>
                <a:sym typeface="Calibri"/>
              </a:rPr>
              <a:t> If used in the right way, technology can help build strong and positive relationships. Be kind and considerate in online interactions, support friends who may be having difficulties, and know when and how to ask for help.</a:t>
            </a:r>
          </a:p>
          <a:p>
            <a:pPr marL="228600" indent="0" fontAlgn="base">
              <a:buFont typeface="Arial" panose="020B0604020202020204" pitchFamily="34" charset="0"/>
              <a:buNone/>
            </a:pPr>
            <a:endParaRPr lang="en-GB" sz="1200" b="0" i="0" u="none" strike="noStrike" cap="none" dirty="0">
              <a:solidFill>
                <a:schemeClr val="dk1"/>
              </a:solidFill>
              <a:effectLst/>
              <a:latin typeface="Calibri"/>
              <a:ea typeface="Calibri"/>
              <a:cs typeface="Calibri"/>
              <a:sym typeface="Calibri"/>
            </a:endParaRPr>
          </a:p>
          <a:p>
            <a:pPr marL="228600" indent="0" fontAlgn="base">
              <a:buFont typeface="Arial" panose="020B0604020202020204" pitchFamily="34" charset="0"/>
              <a:buNone/>
            </a:pPr>
            <a:r>
              <a:rPr lang="en-GB" sz="1200" b="1" i="0" u="none" strike="noStrike" cap="none" dirty="0">
                <a:solidFill>
                  <a:schemeClr val="dk1"/>
                </a:solidFill>
                <a:effectLst/>
                <a:latin typeface="Calibri"/>
                <a:ea typeface="Calibri"/>
                <a:cs typeface="Calibri"/>
                <a:sym typeface="Calibri"/>
              </a:rPr>
              <a:t>Questions</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What different types of relationships do you have? (e.g. friends, family, teachers, etc.)</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Who might you talk to online?</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What is the difference between someone you know online </a:t>
            </a:r>
            <a:r>
              <a:rPr lang="en-GB" sz="1200" b="1" i="1" u="none" strike="noStrike" cap="none" dirty="0">
                <a:solidFill>
                  <a:schemeClr val="dk1"/>
                </a:solidFill>
                <a:effectLst/>
                <a:latin typeface="Calibri"/>
                <a:ea typeface="Calibri"/>
                <a:cs typeface="Calibri"/>
                <a:sym typeface="Calibri"/>
              </a:rPr>
              <a:t>and</a:t>
            </a:r>
            <a:r>
              <a:rPr lang="en-GB" sz="1200" b="0" i="0" u="none" strike="noStrike" cap="none" dirty="0">
                <a:solidFill>
                  <a:schemeClr val="dk1"/>
                </a:solidFill>
                <a:effectLst/>
                <a:latin typeface="Calibri"/>
                <a:ea typeface="Calibri"/>
                <a:cs typeface="Calibri"/>
                <a:sym typeface="Calibri"/>
              </a:rPr>
              <a:t> offline, and someone you only know online?</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How might you interact differently with someone you only know online?</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You’ve been chatting to another player on an online game for a few weeks and they’ve suggested meeting up at the weekend. What do you say? </a:t>
            </a:r>
            <a:r>
              <a:rPr lang="en-GB" sz="1200" b="0" i="0" u="none" strike="noStrike" cap="none" dirty="0">
                <a:solidFill>
                  <a:schemeClr val="dk1"/>
                </a:solidFill>
                <a:effectLst/>
                <a:latin typeface="Calibri"/>
                <a:ea typeface="Calibri"/>
                <a:cs typeface="Calibri"/>
                <a:sym typeface="Calibri"/>
              </a:rPr>
              <a:t>(This person may not be who they say they are, so ignore the request and tell a trusted adult immediately).</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While playing a game a new player joins in with a rude username. They join in the chat and say some horrible things to you. What should you do? </a:t>
            </a:r>
            <a:r>
              <a:rPr lang="en-GB" sz="1200" b="0" i="0" u="none" strike="noStrike" cap="none" dirty="0">
                <a:solidFill>
                  <a:schemeClr val="dk1"/>
                </a:solidFill>
                <a:effectLst/>
                <a:latin typeface="Calibri"/>
                <a:ea typeface="Calibri"/>
                <a:cs typeface="Calibri"/>
                <a:sym typeface="Calibri"/>
              </a:rPr>
              <a:t>(Lots of games will let you block or mute people in-game. Report the player to the game and block them and then talk to a trusted adult. </a:t>
            </a:r>
          </a:p>
          <a:p>
            <a:pPr fontAlgn="base">
              <a:buFont typeface="Arial" panose="020B0604020202020204" pitchFamily="34" charset="0"/>
              <a:buChar char="•"/>
            </a:pPr>
            <a:endParaRPr lang="en-GB" sz="1200" b="0" i="0" u="none" strike="noStrike" cap="none" dirty="0">
              <a:solidFill>
                <a:schemeClr val="dk1"/>
              </a:solidFill>
              <a:effectLst/>
              <a:latin typeface="Calibri"/>
              <a:ea typeface="Calibri"/>
              <a:cs typeface="Calibri"/>
              <a:sym typeface="Calibri"/>
            </a:endParaRPr>
          </a:p>
          <a:p>
            <a:endParaRPr lang="en-GB"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smtClean="0">
                <a:solidFill>
                  <a:schemeClr val="dk1"/>
                </a:solidFill>
                <a:latin typeface="Calibri"/>
                <a:ea typeface="Calibri"/>
                <a:cs typeface="Calibri"/>
                <a:sym typeface="Calibri"/>
              </a:rPr>
              <a:t>10</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279573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3F82D7-EFCD-C897-46F5-DA8C0FD0D2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AA25CE-FDB0-F1F4-AA77-E67359264B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9F82DD-1C2F-17D7-AD2B-40231650F177}"/>
              </a:ext>
            </a:extLst>
          </p:cNvPr>
          <p:cNvSpPr>
            <a:spLocks noGrp="1"/>
          </p:cNvSpPr>
          <p:nvPr>
            <p:ph type="body" idx="1"/>
          </p:nvPr>
        </p:nvSpPr>
        <p:spPr/>
        <p:txBody>
          <a:bodyPr/>
          <a:lstStyle/>
          <a:p>
            <a:r>
              <a:rPr lang="en-GB" b="1" dirty="0"/>
              <a:t>Glossary</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Loot Box:</a:t>
            </a:r>
            <a:r>
              <a:rPr lang="en-GB" sz="1200" b="0" i="0" u="none" strike="noStrike" cap="none" dirty="0">
                <a:solidFill>
                  <a:schemeClr val="dk1"/>
                </a:solidFill>
                <a:effectLst/>
                <a:latin typeface="Calibri"/>
                <a:ea typeface="Calibri"/>
                <a:cs typeface="Calibri"/>
                <a:sym typeface="Calibri"/>
              </a:rPr>
              <a:t> a virtual item that is consumable by the user, where they redeem a selection of virtual items, sometimes in exchange for real money</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Progress:</a:t>
            </a:r>
            <a:r>
              <a:rPr lang="en-GB" sz="1200" b="0" i="0" u="none" strike="noStrike" cap="none" dirty="0">
                <a:solidFill>
                  <a:schemeClr val="dk1"/>
                </a:solidFill>
                <a:effectLst/>
                <a:latin typeface="Calibri"/>
                <a:ea typeface="Calibri"/>
                <a:cs typeface="Calibri"/>
                <a:sym typeface="Calibri"/>
              </a:rPr>
              <a:t> development towards a goal</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Currency:</a:t>
            </a:r>
            <a:r>
              <a:rPr lang="en-GB" sz="1200" b="0" i="0" u="none" strike="noStrike" cap="none" dirty="0">
                <a:solidFill>
                  <a:schemeClr val="dk1"/>
                </a:solidFill>
                <a:effectLst/>
                <a:latin typeface="Calibri"/>
                <a:ea typeface="Calibri"/>
                <a:cs typeface="Calibri"/>
                <a:sym typeface="Calibri"/>
              </a:rPr>
              <a:t> money or goods to exchange</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Threads:</a:t>
            </a:r>
            <a:r>
              <a:rPr lang="en-GB" sz="1200" b="0" i="0" u="none" strike="noStrike" cap="none" dirty="0">
                <a:solidFill>
                  <a:schemeClr val="dk1"/>
                </a:solidFill>
                <a:effectLst/>
                <a:latin typeface="Calibri"/>
                <a:ea typeface="Calibri"/>
                <a:cs typeface="Calibri"/>
                <a:sym typeface="Calibri"/>
              </a:rPr>
              <a:t> clothes/costume/outfit</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Controversial:</a:t>
            </a:r>
            <a:r>
              <a:rPr lang="en-GB" sz="1200" b="0" i="0" u="none" strike="noStrike" cap="none" dirty="0">
                <a:solidFill>
                  <a:schemeClr val="dk1"/>
                </a:solidFill>
                <a:effectLst/>
                <a:latin typeface="Calibri"/>
                <a:ea typeface="Calibri"/>
                <a:cs typeface="Calibri"/>
                <a:sym typeface="Calibri"/>
              </a:rPr>
              <a:t> something that causes upset or argue, often an opinion that has been voiced</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Purchase:</a:t>
            </a:r>
            <a:r>
              <a:rPr lang="en-GB" sz="1200" b="0" i="0" u="none" strike="noStrike" cap="none" dirty="0">
                <a:solidFill>
                  <a:schemeClr val="dk1"/>
                </a:solidFill>
                <a:effectLst/>
                <a:latin typeface="Calibri"/>
                <a:ea typeface="Calibri"/>
                <a:cs typeface="Calibri"/>
                <a:sym typeface="Calibri"/>
              </a:rPr>
              <a:t> to buy, either with virtual or real money</a:t>
            </a:r>
          </a:p>
          <a:p>
            <a:pPr marL="228600" indent="0" fontAlgn="base">
              <a:buFont typeface="Arial" panose="020B0604020202020204" pitchFamily="34" charset="0"/>
              <a:buNone/>
            </a:pPr>
            <a:endParaRPr lang="en-GB" sz="1200" b="0" i="0" u="none" strike="noStrike" cap="none" dirty="0">
              <a:solidFill>
                <a:schemeClr val="dk1"/>
              </a:solidFill>
              <a:effectLst/>
              <a:latin typeface="Calibri"/>
              <a:ea typeface="Calibri"/>
              <a:cs typeface="Calibri"/>
              <a:sym typeface="Calibri"/>
            </a:endParaRPr>
          </a:p>
          <a:p>
            <a:pPr marL="228600" indent="0" fontAlgn="base">
              <a:buFont typeface="Arial" panose="020B0604020202020204" pitchFamily="34" charset="0"/>
              <a:buNone/>
            </a:pPr>
            <a:r>
              <a:rPr lang="en-GB" sz="1200" b="1" i="0" u="none" strike="noStrike" cap="none" dirty="0">
                <a:solidFill>
                  <a:schemeClr val="dk1"/>
                </a:solidFill>
                <a:effectLst/>
                <a:latin typeface="Calibri"/>
                <a:ea typeface="Calibri"/>
                <a:cs typeface="Calibri"/>
                <a:sym typeface="Calibri"/>
              </a:rPr>
              <a:t>Things to consider</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Loot boxes have become so controversial that some types have been banned in a few countries. It’s because they can make players act in a certain way, which might not be good for them.</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Juiciness - </a:t>
            </a:r>
            <a:r>
              <a:rPr lang="en-GB" sz="1200" b="0" i="0" u="none" strike="noStrike" cap="none" dirty="0">
                <a:solidFill>
                  <a:schemeClr val="dk1"/>
                </a:solidFill>
                <a:effectLst/>
                <a:latin typeface="Calibri"/>
                <a:ea typeface="Calibri"/>
                <a:cs typeface="Calibri"/>
                <a:sym typeface="Calibri"/>
              </a:rPr>
              <a:t>Loot boxes are built to seem exciting - they are bright, flashy, dramatic, and have sounds and visual effects that grab your attention. In game design, this is called "juiciness", and it really works to entice players to keep buying loot boxes, keep opening them, and keep getting the "excitement" that comes with them.</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Skins - </a:t>
            </a:r>
            <a:r>
              <a:rPr lang="en-GB" sz="1200" b="0" i="0" u="none" strike="noStrike" cap="none" dirty="0">
                <a:solidFill>
                  <a:schemeClr val="dk1"/>
                </a:solidFill>
                <a:effectLst/>
                <a:latin typeface="Calibri"/>
                <a:ea typeface="Calibri"/>
                <a:cs typeface="Calibri"/>
                <a:sym typeface="Calibri"/>
              </a:rPr>
              <a:t>In video games we all want our characters to stand out, and instead of earning new costumes through gameplay, loot boxes allow you to simply pay for them. However, which skins you get can sometimes be unpredictable, and so you're encouraged to keep buying loot boxes to try and get the appearance you really want.</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The will to win - </a:t>
            </a:r>
            <a:r>
              <a:rPr lang="en-GB" sz="1200" b="0" i="0" u="none" strike="noStrike" cap="none" dirty="0">
                <a:solidFill>
                  <a:schemeClr val="dk1"/>
                </a:solidFill>
                <a:effectLst/>
                <a:latin typeface="Calibri"/>
                <a:ea typeface="Calibri"/>
                <a:cs typeface="Calibri"/>
                <a:sym typeface="Calibri"/>
              </a:rPr>
              <a:t>Other rewards can directly affect your gameplay experience, by making your character stronger, tougher or faster. This allows you to progress through a game more rapidly than your friends. So why work for that, when you can just pay for it? The desire to win in the game can pull you into paying for more and more loot boxes, and your friends do the same to keep up, all getting caught in a "race" to buy the best items.</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"Free" loot - </a:t>
            </a:r>
            <a:r>
              <a:rPr lang="en-GB" sz="1200" b="0" i="0" u="none" strike="noStrike" cap="none" dirty="0">
                <a:solidFill>
                  <a:schemeClr val="dk1"/>
                </a:solidFill>
                <a:effectLst/>
                <a:latin typeface="Calibri"/>
                <a:ea typeface="Calibri"/>
                <a:cs typeface="Calibri"/>
                <a:sym typeface="Calibri"/>
              </a:rPr>
              <a:t>Games often claim you’re getting “free” loot boxes, if you spend more money. So the more you pay in total, the less you pay per loot box. This encourages you, the player, to spend more money at once in order to get those "free" loot boxes, and to spend more money as a whole.</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Loot envy - </a:t>
            </a:r>
            <a:r>
              <a:rPr lang="en-GB" sz="1200" b="0" i="0" u="none" strike="noStrike" cap="none" dirty="0">
                <a:solidFill>
                  <a:schemeClr val="dk1"/>
                </a:solidFill>
                <a:effectLst/>
                <a:latin typeface="Calibri"/>
                <a:ea typeface="Calibri"/>
                <a:cs typeface="Calibri"/>
                <a:sym typeface="Calibri"/>
              </a:rPr>
              <a:t>Because other players can see what you get from loot boxes, they are also designed to both help you show off your items - encouraging your friends to buy loot boxes - and to help your friends show off, making you want to buy loot boxes!</a:t>
            </a:r>
          </a:p>
          <a:p>
            <a:pPr fontAlgn="base">
              <a:buFont typeface="Arial" panose="020B0604020202020204" pitchFamily="34" charset="0"/>
              <a:buChar char="•"/>
            </a:pPr>
            <a:r>
              <a:rPr lang="en-GB" sz="1200" b="0" i="0" u="none" strike="noStrike" cap="none" dirty="0">
                <a:solidFill>
                  <a:schemeClr val="dk1"/>
                </a:solidFill>
                <a:effectLst/>
                <a:latin typeface="Calibri"/>
                <a:ea typeface="Calibri"/>
                <a:cs typeface="Calibri"/>
                <a:sym typeface="Calibri"/>
              </a:rPr>
              <a:t>In both cases the games are designed to make friends feel jealous of what others have, and purchase loot boxes to compete.</a:t>
            </a:r>
          </a:p>
          <a:p>
            <a:pPr marL="228600" indent="0" fontAlgn="base">
              <a:buFont typeface="Arial" panose="020B0604020202020204" pitchFamily="34" charset="0"/>
              <a:buNone/>
            </a:pPr>
            <a:endParaRPr lang="en-GB" sz="1200" b="0" i="0" u="none" strike="noStrike" cap="none" dirty="0">
              <a:solidFill>
                <a:schemeClr val="dk1"/>
              </a:solidFill>
              <a:effectLst/>
              <a:latin typeface="Calibri"/>
              <a:ea typeface="Calibri"/>
              <a:cs typeface="Calibri"/>
              <a:sym typeface="Calibri"/>
            </a:endParaRPr>
          </a:p>
          <a:p>
            <a:pPr marL="228600" indent="0" fontAlgn="base">
              <a:buFont typeface="Arial" panose="020B0604020202020204" pitchFamily="34" charset="0"/>
              <a:buNone/>
            </a:pPr>
            <a:r>
              <a:rPr lang="en-GB" sz="1200" b="1" i="0" u="none" strike="noStrike" cap="none" dirty="0">
                <a:solidFill>
                  <a:schemeClr val="dk1"/>
                </a:solidFill>
                <a:effectLst/>
                <a:latin typeface="Calibri"/>
                <a:ea typeface="Calibri"/>
                <a:cs typeface="Calibri"/>
                <a:sym typeface="Calibri"/>
              </a:rPr>
              <a:t>Questions</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Are the design tricks used unfair?</a:t>
            </a:r>
            <a:r>
              <a:rPr lang="en-GB" sz="1200" b="0" i="0" u="none" strike="noStrike" cap="none" dirty="0">
                <a:solidFill>
                  <a:schemeClr val="dk1"/>
                </a:solidFill>
                <a:effectLst/>
                <a:latin typeface="Calibri"/>
                <a:ea typeface="Calibri"/>
                <a:cs typeface="Calibri"/>
                <a:sym typeface="Calibri"/>
              </a:rPr>
              <a:t> Should the game designers be more up-front with the dangers of purchasing loot boxes? Should they have clearer reminders that real money is being spent?</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Should loot boxes be banned?</a:t>
            </a:r>
            <a:r>
              <a:rPr lang="en-GB" sz="1200" b="0" i="0" u="none" strike="noStrike" cap="none" dirty="0">
                <a:solidFill>
                  <a:schemeClr val="dk1"/>
                </a:solidFill>
                <a:effectLst/>
                <a:latin typeface="Calibri"/>
                <a:ea typeface="Calibri"/>
                <a:cs typeface="Calibri"/>
                <a:sym typeface="Calibri"/>
              </a:rPr>
              <a:t> Should people have the choice? How are they dangerous?</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Do loot boxes make games more exciting and fun?</a:t>
            </a:r>
            <a:r>
              <a:rPr lang="en-GB" sz="1200" b="0" i="0" u="none" strike="noStrike" cap="none" dirty="0">
                <a:solidFill>
                  <a:schemeClr val="dk1"/>
                </a:solidFill>
                <a:effectLst/>
                <a:latin typeface="Calibri"/>
                <a:ea typeface="Calibri"/>
                <a:cs typeface="Calibri"/>
                <a:sym typeface="Calibri"/>
              </a:rPr>
              <a:t> Does it make the game more interesting? Does it cause a divide between those who earn rewards and those who pay for them?</a:t>
            </a:r>
          </a:p>
          <a:p>
            <a:pPr fontAlgn="base">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Why do people get addicted to buying loot boxes?</a:t>
            </a:r>
            <a:r>
              <a:rPr lang="en-GB" sz="1200" b="0" i="0" u="none" strike="noStrike" cap="none" dirty="0">
                <a:solidFill>
                  <a:schemeClr val="dk1"/>
                </a:solidFill>
                <a:effectLst/>
                <a:latin typeface="Calibri"/>
                <a:ea typeface="Calibri"/>
                <a:cs typeface="Calibri"/>
                <a:sym typeface="Calibri"/>
              </a:rPr>
              <a:t> Is it an easier option in order to progress? Are they jealous of other friends who have things they don’t? Are they showing off?</a:t>
            </a:r>
          </a:p>
          <a:p>
            <a:endParaRPr lang="en-GB" dirty="0"/>
          </a:p>
        </p:txBody>
      </p:sp>
      <p:sp>
        <p:nvSpPr>
          <p:cNvPr id="4" name="Slide Number Placeholder 3">
            <a:extLst>
              <a:ext uri="{FF2B5EF4-FFF2-40B4-BE49-F238E27FC236}">
                <a16:creationId xmlns:a16="http://schemas.microsoft.com/office/drawing/2014/main" id="{A39D34C5-2E88-EF42-5819-521CA2D26A5D}"/>
              </a:ext>
            </a:extLst>
          </p:cNvPr>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smtClean="0">
                <a:solidFill>
                  <a:schemeClr val="dk1"/>
                </a:solidFill>
                <a:latin typeface="Calibri"/>
                <a:ea typeface="Calibri"/>
                <a:cs typeface="Calibri"/>
                <a:sym typeface="Calibri"/>
              </a:rPr>
              <a:t>11</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547655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BB2D96-C80B-D3A1-E11E-9D94A1195C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E7FFE3-DFBD-7103-3689-F4C4EE069B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25A80B-E34B-9BCC-E817-3E902EC2C3D6}"/>
              </a:ext>
            </a:extLst>
          </p:cNvPr>
          <p:cNvSpPr>
            <a:spLocks noGrp="1"/>
          </p:cNvSpPr>
          <p:nvPr>
            <p:ph type="body" idx="1"/>
          </p:nvPr>
        </p:nvSpPr>
        <p:spPr/>
        <p:txBody>
          <a:bodyPr/>
          <a:lstStyle/>
          <a:p>
            <a:r>
              <a:rPr lang="en-GB" b="1" dirty="0"/>
              <a:t>Glossary</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Artificial Intelligence (AI):</a:t>
            </a:r>
            <a:r>
              <a:rPr lang="en-GB" sz="1200" b="0" i="0" u="none" strike="noStrike" cap="none" dirty="0">
                <a:solidFill>
                  <a:schemeClr val="dk1"/>
                </a:solidFill>
                <a:effectLst/>
                <a:latin typeface="Calibri"/>
                <a:ea typeface="Calibri"/>
                <a:cs typeface="Calibri"/>
                <a:sym typeface="Calibri"/>
              </a:rPr>
              <a:t> When computers are programmed to "think" and learn like humans to do jobs that usually need human intelligence.</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Algorithm:</a:t>
            </a:r>
            <a:r>
              <a:rPr lang="en-GB" sz="1200" b="0" i="0" u="none" strike="noStrike" cap="none" dirty="0">
                <a:solidFill>
                  <a:schemeClr val="dk1"/>
                </a:solidFill>
                <a:effectLst/>
                <a:latin typeface="Calibri"/>
                <a:ea typeface="Calibri"/>
                <a:cs typeface="Calibri"/>
                <a:sym typeface="Calibri"/>
              </a:rPr>
              <a:t> A set of rules or steps for a computer to follow to solve a problem, like a recipe for a computer.</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Chatbot:</a:t>
            </a:r>
            <a:r>
              <a:rPr lang="en-GB" sz="1200" b="0" i="0" u="none" strike="noStrike" cap="none" dirty="0">
                <a:solidFill>
                  <a:schemeClr val="dk1"/>
                </a:solidFill>
                <a:effectLst/>
                <a:latin typeface="Calibri"/>
                <a:ea typeface="Calibri"/>
                <a:cs typeface="Calibri"/>
                <a:sym typeface="Calibri"/>
              </a:rPr>
              <a:t> A computer program that can have a conversation with you, either by typing or speaking.</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Coding:</a:t>
            </a:r>
            <a:r>
              <a:rPr lang="en-GB" sz="1200" b="0" i="0" u="none" strike="noStrike" cap="none" dirty="0">
                <a:solidFill>
                  <a:schemeClr val="dk1"/>
                </a:solidFill>
                <a:effectLst/>
                <a:latin typeface="Calibri"/>
                <a:ea typeface="Calibri"/>
                <a:cs typeface="Calibri"/>
                <a:sym typeface="Calibri"/>
              </a:rPr>
              <a:t> The process of writing instructions for computers to follow.</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Generative AI:</a:t>
            </a:r>
            <a:r>
              <a:rPr lang="en-GB" sz="1200" b="0" i="0" u="none" strike="noStrike" cap="none" dirty="0">
                <a:solidFill>
                  <a:schemeClr val="dk1"/>
                </a:solidFill>
                <a:effectLst/>
                <a:latin typeface="Calibri"/>
                <a:ea typeface="Calibri"/>
                <a:cs typeface="Calibri"/>
                <a:sym typeface="Calibri"/>
              </a:rPr>
              <a:t> A type of AI that can create new things, like writing stories, making pictures, or composing music.</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Hallucination (in AI):</a:t>
            </a:r>
            <a:r>
              <a:rPr lang="en-GB" sz="1200" b="0" i="0" u="none" strike="noStrike" cap="none" dirty="0">
                <a:solidFill>
                  <a:schemeClr val="dk1"/>
                </a:solidFill>
                <a:effectLst/>
                <a:latin typeface="Calibri"/>
                <a:ea typeface="Calibri"/>
                <a:cs typeface="Calibri"/>
                <a:sym typeface="Calibri"/>
              </a:rPr>
              <a:t> When an AI gives an answer that sounds real but is actually wrong or made-up.</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Neural Network:</a:t>
            </a:r>
            <a:r>
              <a:rPr lang="en-GB" sz="1200" b="0" i="0" u="none" strike="noStrike" cap="none" dirty="0">
                <a:solidFill>
                  <a:schemeClr val="dk1"/>
                </a:solidFill>
                <a:effectLst/>
                <a:latin typeface="Calibri"/>
                <a:ea typeface="Calibri"/>
                <a:cs typeface="Calibri"/>
                <a:sym typeface="Calibri"/>
              </a:rPr>
              <a:t> A computer system designed to work like the human brain, helping AI learn from data.</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Recommendation System:</a:t>
            </a:r>
            <a:r>
              <a:rPr lang="en-GB" sz="1200" b="0" i="0" u="none" strike="noStrike" cap="none" dirty="0">
                <a:solidFill>
                  <a:schemeClr val="dk1"/>
                </a:solidFill>
                <a:effectLst/>
                <a:latin typeface="Calibri"/>
                <a:ea typeface="Calibri"/>
                <a:cs typeface="Calibri"/>
                <a:sym typeface="Calibri"/>
              </a:rPr>
              <a:t> AI that suggests what you might like next, like when YouTube suggests a video for you to watch.</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Robotics:</a:t>
            </a:r>
            <a:r>
              <a:rPr lang="en-GB" sz="1200" b="0" i="0" u="none" strike="noStrike" cap="none" dirty="0">
                <a:solidFill>
                  <a:schemeClr val="dk1"/>
                </a:solidFill>
                <a:effectLst/>
                <a:latin typeface="Calibri"/>
                <a:ea typeface="Calibri"/>
                <a:cs typeface="Calibri"/>
                <a:sym typeface="Calibri"/>
              </a:rPr>
              <a:t> The field of building robots that can perform tasks.</a:t>
            </a:r>
            <a:endParaRPr lang="en-GB" sz="1200" b="1" i="0" u="none" strike="noStrike" cap="none" dirty="0">
              <a:solidFill>
                <a:schemeClr val="dk1"/>
              </a:solidFill>
              <a:effectLst/>
              <a:latin typeface="Calibri"/>
              <a:ea typeface="Calibri"/>
              <a:cs typeface="Calibri"/>
              <a:sym typeface="Calibri"/>
            </a:endParaRP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Virtual Assistant:</a:t>
            </a:r>
            <a:r>
              <a:rPr lang="en-GB" sz="1200" b="0" i="0" u="none" strike="noStrike" cap="none" dirty="0">
                <a:solidFill>
                  <a:schemeClr val="dk1"/>
                </a:solidFill>
                <a:effectLst/>
                <a:latin typeface="Calibri"/>
                <a:ea typeface="Calibri"/>
                <a:cs typeface="Calibri"/>
                <a:sym typeface="Calibri"/>
              </a:rPr>
              <a:t> AI that helps you by answering questions or doing tasks, like Siri or Alexa.</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Voice Recognition:</a:t>
            </a:r>
            <a:r>
              <a:rPr lang="en-GB" sz="1200" b="0" i="0" u="none" strike="noStrike" cap="none" dirty="0">
                <a:solidFill>
                  <a:schemeClr val="dk1"/>
                </a:solidFill>
                <a:effectLst/>
                <a:latin typeface="Calibri"/>
                <a:ea typeface="Calibri"/>
                <a:cs typeface="Calibri"/>
                <a:sym typeface="Calibri"/>
              </a:rPr>
              <a:t> AI that can understand and respond to your spoken words.</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Wearable AI:</a:t>
            </a:r>
            <a:r>
              <a:rPr lang="en-GB" sz="1200" b="0" i="0" u="none" strike="noStrike" cap="none" dirty="0">
                <a:solidFill>
                  <a:schemeClr val="dk1"/>
                </a:solidFill>
                <a:effectLst/>
                <a:latin typeface="Calibri"/>
                <a:ea typeface="Calibri"/>
                <a:cs typeface="Calibri"/>
                <a:sym typeface="Calibri"/>
              </a:rPr>
              <a:t> Smart devices you wear, like a smartwatch, that use AI to do things like track your steps or heart rate. </a:t>
            </a:r>
          </a:p>
          <a:p>
            <a:endParaRPr lang="en-GB" dirty="0"/>
          </a:p>
          <a:p>
            <a:r>
              <a:rPr lang="en-GB" b="1" dirty="0"/>
              <a:t>Things to consider</a:t>
            </a:r>
          </a:p>
          <a:p>
            <a:r>
              <a:rPr lang="en-GB" sz="1200" b="0" i="0" u="none" strike="noStrike" cap="none" dirty="0">
                <a:solidFill>
                  <a:schemeClr val="dk1"/>
                </a:solidFill>
                <a:effectLst/>
                <a:latin typeface="Calibri"/>
                <a:ea typeface="Calibri"/>
                <a:cs typeface="Calibri"/>
                <a:sym typeface="Calibri"/>
              </a:rPr>
              <a:t>While AI companions and chatbots can offer many positive benefits, they also present potential risks. Here are key concerns to consider:</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Privacy risks</a:t>
            </a:r>
            <a:r>
              <a:rPr lang="en-GB" sz="1200" b="0" i="0" u="none" strike="noStrike" cap="none" dirty="0">
                <a:solidFill>
                  <a:schemeClr val="dk1"/>
                </a:solidFill>
                <a:effectLst/>
                <a:latin typeface="Calibri"/>
                <a:ea typeface="Calibri"/>
                <a:cs typeface="Calibri"/>
                <a:sym typeface="Calibri"/>
              </a:rPr>
              <a:t>: AI chatbots often collect and store user data. Ensure you do not share personal information.</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Inappropriate content</a:t>
            </a:r>
            <a:r>
              <a:rPr lang="en-GB" sz="1200" b="0" i="0" u="none" strike="noStrike" cap="none" dirty="0">
                <a:solidFill>
                  <a:schemeClr val="dk1"/>
                </a:solidFill>
                <a:effectLst/>
                <a:latin typeface="Calibri"/>
                <a:ea typeface="Calibri"/>
                <a:cs typeface="Calibri"/>
                <a:sym typeface="Calibri"/>
              </a:rPr>
              <a:t>: Some AI chatbots may generate responses that are not suitable for children. Even with filters, unpredictable interactions can occur.</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Emotional attachment</a:t>
            </a:r>
            <a:r>
              <a:rPr lang="en-GB" sz="1200" b="0" i="0" u="none" strike="noStrike" cap="none" dirty="0">
                <a:solidFill>
                  <a:schemeClr val="dk1"/>
                </a:solidFill>
                <a:effectLst/>
                <a:latin typeface="Calibri"/>
                <a:ea typeface="Calibri"/>
                <a:cs typeface="Calibri"/>
                <a:sym typeface="Calibri"/>
              </a:rPr>
              <a:t>: Children may develop strong emotional connections with AI companions, which could impact real-life social interactions and emotional wellbeing.</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Misinformation</a:t>
            </a:r>
            <a:r>
              <a:rPr lang="en-GB" sz="1200" b="0" i="0" u="none" strike="noStrike" cap="none" dirty="0">
                <a:solidFill>
                  <a:schemeClr val="dk1"/>
                </a:solidFill>
                <a:effectLst/>
                <a:latin typeface="Calibri"/>
                <a:ea typeface="Calibri"/>
                <a:cs typeface="Calibri"/>
                <a:sym typeface="Calibri"/>
              </a:rPr>
              <a:t>: AI-generated responses may not always be factually accurate. You may need to critically assess the information provided.</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Potential for exploitation</a:t>
            </a:r>
            <a:r>
              <a:rPr lang="en-GB" sz="1200" b="0" i="0" u="none" strike="noStrike" cap="none" dirty="0">
                <a:solidFill>
                  <a:schemeClr val="dk1"/>
                </a:solidFill>
                <a:effectLst/>
                <a:latin typeface="Calibri"/>
                <a:ea typeface="Calibri"/>
                <a:cs typeface="Calibri"/>
                <a:sym typeface="Calibri"/>
              </a:rPr>
              <a:t>: Some AI platforms have paid features or in-app purchases, and some may use persuasive tactics to encourage extended engagement.</a:t>
            </a:r>
          </a:p>
          <a:p>
            <a:endParaRPr lang="en-GB" dirty="0"/>
          </a:p>
          <a:p>
            <a:r>
              <a:rPr lang="en-GB" b="1" dirty="0"/>
              <a:t>Questions</a:t>
            </a:r>
          </a:p>
          <a:p>
            <a:r>
              <a:rPr lang="en-GB" sz="1200" b="0" i="0" u="none" strike="noStrike" cap="none" dirty="0">
                <a:solidFill>
                  <a:schemeClr val="dk1"/>
                </a:solidFill>
                <a:effectLst/>
                <a:latin typeface="Calibri"/>
                <a:ea typeface="Calibri"/>
                <a:cs typeface="Calibri"/>
                <a:sym typeface="Calibri"/>
              </a:rPr>
              <a:t>In whatever way your family uses artificial intelligence, make sure you review the Privacy Policy and Terms of Use. Look out for:</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What data is collected</a:t>
            </a:r>
            <a:r>
              <a:rPr lang="en-GB" sz="1200" b="0" i="0" u="none" strike="noStrike" cap="none" dirty="0">
                <a:solidFill>
                  <a:schemeClr val="dk1"/>
                </a:solidFill>
                <a:effectLst/>
                <a:latin typeface="Calibri"/>
                <a:ea typeface="Calibri"/>
                <a:cs typeface="Calibri"/>
                <a:sym typeface="Calibri"/>
              </a:rPr>
              <a:t>: Does the tool collect things like voice recordings, typed responses or images?</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How the platform stores and shares data</a:t>
            </a:r>
            <a:r>
              <a:rPr lang="en-GB" sz="1200" b="0" i="0" u="none" strike="noStrike" cap="none" dirty="0">
                <a:solidFill>
                  <a:schemeClr val="dk1"/>
                </a:solidFill>
                <a:effectLst/>
                <a:latin typeface="Calibri"/>
                <a:ea typeface="Calibri"/>
                <a:cs typeface="Calibri"/>
                <a:sym typeface="Calibri"/>
              </a:rPr>
              <a:t>: Is it shared with third parties? How long is it kept?</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What control you have over the data</a:t>
            </a:r>
            <a:r>
              <a:rPr lang="en-GB" sz="1200" b="0" i="0" u="none" strike="noStrike" cap="none" dirty="0">
                <a:solidFill>
                  <a:schemeClr val="dk1"/>
                </a:solidFill>
                <a:effectLst/>
                <a:latin typeface="Calibri"/>
                <a:ea typeface="Calibri"/>
                <a:cs typeface="Calibri"/>
                <a:sym typeface="Calibri"/>
              </a:rPr>
              <a:t>: Can you delete your child’s data or limit what the platform collects?</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Minimum age requirements</a:t>
            </a:r>
            <a:r>
              <a:rPr lang="en-GB" sz="1200" b="0" i="0" u="none" strike="noStrike" cap="none" dirty="0">
                <a:solidFill>
                  <a:schemeClr val="dk1"/>
                </a:solidFill>
                <a:effectLst/>
                <a:latin typeface="Calibri"/>
                <a:ea typeface="Calibri"/>
                <a:cs typeface="Calibri"/>
                <a:sym typeface="Calibri"/>
              </a:rPr>
              <a:t>: Is the tool intended for children, or does it have a minimum age to use?</a:t>
            </a:r>
          </a:p>
          <a:p>
            <a:pPr>
              <a:buFont typeface="Arial" panose="020B0604020202020204" pitchFamily="34" charset="0"/>
              <a:buChar char="•"/>
            </a:pPr>
            <a:r>
              <a:rPr lang="en-GB" sz="1200" b="1" i="0" u="none" strike="noStrike" cap="none" dirty="0">
                <a:solidFill>
                  <a:schemeClr val="dk1"/>
                </a:solidFill>
                <a:effectLst/>
                <a:latin typeface="Calibri"/>
                <a:ea typeface="Calibri"/>
                <a:cs typeface="Calibri"/>
                <a:sym typeface="Calibri"/>
              </a:rPr>
              <a:t>Parental controls and safety settings</a:t>
            </a:r>
            <a:r>
              <a:rPr lang="en-GB" sz="1200" b="0" i="0" u="none" strike="noStrike" cap="none" dirty="0">
                <a:solidFill>
                  <a:schemeClr val="dk1"/>
                </a:solidFill>
                <a:effectLst/>
                <a:latin typeface="Calibri"/>
                <a:ea typeface="Calibri"/>
                <a:cs typeface="Calibri"/>
                <a:sym typeface="Calibri"/>
              </a:rPr>
              <a:t>: Can you turn off personalised content or adjust privacy settings?</a:t>
            </a:r>
          </a:p>
          <a:p>
            <a:endParaRPr lang="en-GB" dirty="0"/>
          </a:p>
        </p:txBody>
      </p:sp>
      <p:sp>
        <p:nvSpPr>
          <p:cNvPr id="4" name="Slide Number Placeholder 3">
            <a:extLst>
              <a:ext uri="{FF2B5EF4-FFF2-40B4-BE49-F238E27FC236}">
                <a16:creationId xmlns:a16="http://schemas.microsoft.com/office/drawing/2014/main" id="{BC246238-F742-1A22-49EA-06A19674CECE}"/>
              </a:ext>
            </a:extLst>
          </p:cNvPr>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smtClean="0">
                <a:solidFill>
                  <a:schemeClr val="dk1"/>
                </a:solidFill>
                <a:latin typeface="Calibri"/>
                <a:ea typeface="Calibri"/>
                <a:cs typeface="Calibri"/>
                <a:sym typeface="Calibri"/>
              </a:rPr>
              <a:t>12</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1938347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page ">
  <p:cSld name="Title page ">
    <p:spTree>
      <p:nvGrpSpPr>
        <p:cNvPr id="1" name="Shape 14"/>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slide information slide ">
  <p:cSld name="blank slide information slide ">
    <p:spTree>
      <p:nvGrpSpPr>
        <p:cNvPr id="1" name="Shape 143"/>
        <p:cNvGrpSpPr/>
        <p:nvPr/>
      </p:nvGrpSpPr>
      <p:grpSpPr>
        <a:xfrm>
          <a:off x="0" y="0"/>
          <a:ext cx="0" cy="0"/>
          <a:chOff x="0" y="0"/>
          <a:chExt cx="0" cy="0"/>
        </a:xfrm>
      </p:grpSpPr>
      <p:sp>
        <p:nvSpPr>
          <p:cNvPr id="144" name="Google Shape;144;p49"/>
          <p:cNvSpPr/>
          <p:nvPr/>
        </p:nvSpPr>
        <p:spPr>
          <a:xfrm>
            <a:off x="103229" y="1398356"/>
            <a:ext cx="3911600" cy="4791894"/>
          </a:xfrm>
          <a:prstGeom prst="rect">
            <a:avLst/>
          </a:prstGeom>
          <a:solidFill>
            <a:srgbClr val="FFF2CD"/>
          </a:solidFill>
          <a:ln w="12700" cap="flat" cmpd="sng">
            <a:solidFill>
              <a:srgbClr val="FFF2C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lt1"/>
              </a:solidFill>
              <a:latin typeface="Calibri"/>
              <a:ea typeface="Calibri"/>
              <a:cs typeface="Calibri"/>
              <a:sym typeface="Calibri"/>
            </a:endParaRPr>
          </a:p>
        </p:txBody>
      </p:sp>
      <p:sp>
        <p:nvSpPr>
          <p:cNvPr id="145" name="Google Shape;145;p49"/>
          <p:cNvSpPr/>
          <p:nvPr/>
        </p:nvSpPr>
        <p:spPr>
          <a:xfrm>
            <a:off x="4090683" y="1414955"/>
            <a:ext cx="3911600" cy="4781037"/>
          </a:xfrm>
          <a:prstGeom prst="rect">
            <a:avLst/>
          </a:prstGeom>
          <a:solidFill>
            <a:srgbClr val="FFE393"/>
          </a:solidFill>
          <a:ln w="12700" cap="flat" cmpd="sng">
            <a:solidFill>
              <a:srgbClr val="FFE39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lt1"/>
              </a:solidFill>
              <a:latin typeface="Calibri"/>
              <a:ea typeface="Calibri"/>
              <a:cs typeface="Calibri"/>
              <a:sym typeface="Calibri"/>
            </a:endParaRPr>
          </a:p>
        </p:txBody>
      </p:sp>
      <p:sp>
        <p:nvSpPr>
          <p:cNvPr id="146" name="Google Shape;146;p49"/>
          <p:cNvSpPr/>
          <p:nvPr/>
        </p:nvSpPr>
        <p:spPr>
          <a:xfrm>
            <a:off x="8068969" y="1414955"/>
            <a:ext cx="3911600" cy="4778729"/>
          </a:xfrm>
          <a:prstGeom prst="rect">
            <a:avLst/>
          </a:prstGeom>
          <a:solidFill>
            <a:srgbClr val="DAA100"/>
          </a:solidFill>
          <a:ln w="12700" cap="flat" cmpd="sng">
            <a:solidFill>
              <a:srgbClr val="DAA1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lt1"/>
              </a:solidFill>
              <a:latin typeface="Calibri"/>
              <a:ea typeface="Calibri"/>
              <a:cs typeface="Calibri"/>
              <a:sym typeface="Calibri"/>
            </a:endParaRPr>
          </a:p>
        </p:txBody>
      </p:sp>
      <p:cxnSp>
        <p:nvCxnSpPr>
          <p:cNvPr id="147" name="Google Shape;147;p49"/>
          <p:cNvCxnSpPr/>
          <p:nvPr/>
        </p:nvCxnSpPr>
        <p:spPr>
          <a:xfrm>
            <a:off x="123550" y="2033614"/>
            <a:ext cx="3849345" cy="0"/>
          </a:xfrm>
          <a:prstGeom prst="straightConnector1">
            <a:avLst/>
          </a:prstGeom>
          <a:noFill/>
          <a:ln w="9525" cap="flat" cmpd="sng">
            <a:solidFill>
              <a:srgbClr val="DAA100"/>
            </a:solidFill>
            <a:prstDash val="dash"/>
            <a:round/>
            <a:headEnd type="none" w="sm" len="sm"/>
            <a:tailEnd type="none" w="sm" len="sm"/>
          </a:ln>
        </p:spPr>
      </p:cxnSp>
      <p:cxnSp>
        <p:nvCxnSpPr>
          <p:cNvPr id="148" name="Google Shape;148;p49"/>
          <p:cNvCxnSpPr/>
          <p:nvPr/>
        </p:nvCxnSpPr>
        <p:spPr>
          <a:xfrm>
            <a:off x="141842" y="2637197"/>
            <a:ext cx="3849345" cy="0"/>
          </a:xfrm>
          <a:prstGeom prst="straightConnector1">
            <a:avLst/>
          </a:prstGeom>
          <a:noFill/>
          <a:ln w="9525" cap="flat" cmpd="sng">
            <a:solidFill>
              <a:srgbClr val="DAA100"/>
            </a:solidFill>
            <a:prstDash val="dash"/>
            <a:round/>
            <a:headEnd type="none" w="sm" len="sm"/>
            <a:tailEnd type="none" w="sm" len="sm"/>
          </a:ln>
        </p:spPr>
      </p:cxnSp>
      <p:cxnSp>
        <p:nvCxnSpPr>
          <p:cNvPr id="149" name="Google Shape;149;p49"/>
          <p:cNvCxnSpPr/>
          <p:nvPr/>
        </p:nvCxnSpPr>
        <p:spPr>
          <a:xfrm>
            <a:off x="141842" y="3269653"/>
            <a:ext cx="3849345" cy="0"/>
          </a:xfrm>
          <a:prstGeom prst="straightConnector1">
            <a:avLst/>
          </a:prstGeom>
          <a:noFill/>
          <a:ln w="9525" cap="flat" cmpd="sng">
            <a:solidFill>
              <a:srgbClr val="DAA100"/>
            </a:solidFill>
            <a:prstDash val="dash"/>
            <a:round/>
            <a:headEnd type="none" w="sm" len="sm"/>
            <a:tailEnd type="none" w="sm" len="sm"/>
          </a:ln>
        </p:spPr>
      </p:cxnSp>
      <p:cxnSp>
        <p:nvCxnSpPr>
          <p:cNvPr id="150" name="Google Shape;150;p49"/>
          <p:cNvCxnSpPr/>
          <p:nvPr/>
        </p:nvCxnSpPr>
        <p:spPr>
          <a:xfrm>
            <a:off x="123550" y="3957997"/>
            <a:ext cx="3849345" cy="0"/>
          </a:xfrm>
          <a:prstGeom prst="straightConnector1">
            <a:avLst/>
          </a:prstGeom>
          <a:noFill/>
          <a:ln w="9525" cap="flat" cmpd="sng">
            <a:solidFill>
              <a:srgbClr val="DAA100"/>
            </a:solidFill>
            <a:prstDash val="dash"/>
            <a:round/>
            <a:headEnd type="none" w="sm" len="sm"/>
            <a:tailEnd type="none" w="sm" len="sm"/>
          </a:ln>
        </p:spPr>
      </p:cxnSp>
      <p:cxnSp>
        <p:nvCxnSpPr>
          <p:cNvPr id="151" name="Google Shape;151;p49"/>
          <p:cNvCxnSpPr/>
          <p:nvPr/>
        </p:nvCxnSpPr>
        <p:spPr>
          <a:xfrm>
            <a:off x="123550" y="4719997"/>
            <a:ext cx="3849345" cy="0"/>
          </a:xfrm>
          <a:prstGeom prst="straightConnector1">
            <a:avLst/>
          </a:prstGeom>
          <a:noFill/>
          <a:ln w="9525" cap="flat" cmpd="sng">
            <a:solidFill>
              <a:srgbClr val="DAA100"/>
            </a:solidFill>
            <a:prstDash val="dash"/>
            <a:round/>
            <a:headEnd type="none" w="sm" len="sm"/>
            <a:tailEnd type="none" w="sm" len="sm"/>
          </a:ln>
        </p:spPr>
      </p:cxnSp>
      <p:cxnSp>
        <p:nvCxnSpPr>
          <p:cNvPr id="152" name="Google Shape;152;p49"/>
          <p:cNvCxnSpPr/>
          <p:nvPr/>
        </p:nvCxnSpPr>
        <p:spPr>
          <a:xfrm>
            <a:off x="172969" y="5431197"/>
            <a:ext cx="3849345" cy="0"/>
          </a:xfrm>
          <a:prstGeom prst="straightConnector1">
            <a:avLst/>
          </a:prstGeom>
          <a:noFill/>
          <a:ln w="9525" cap="flat" cmpd="sng">
            <a:solidFill>
              <a:srgbClr val="DAA100"/>
            </a:solidFill>
            <a:prstDash val="dash"/>
            <a:round/>
            <a:headEnd type="none" w="sm" len="sm"/>
            <a:tailEnd type="none" w="sm" len="sm"/>
          </a:ln>
        </p:spPr>
      </p:cxnSp>
      <p:cxnSp>
        <p:nvCxnSpPr>
          <p:cNvPr id="153" name="Google Shape;153;p49"/>
          <p:cNvCxnSpPr/>
          <p:nvPr/>
        </p:nvCxnSpPr>
        <p:spPr>
          <a:xfrm>
            <a:off x="4083884" y="6193197"/>
            <a:ext cx="3849345" cy="0"/>
          </a:xfrm>
          <a:prstGeom prst="straightConnector1">
            <a:avLst/>
          </a:prstGeom>
          <a:noFill/>
          <a:ln w="9525" cap="flat" cmpd="sng">
            <a:solidFill>
              <a:srgbClr val="DAA100"/>
            </a:solidFill>
            <a:prstDash val="dash"/>
            <a:round/>
            <a:headEnd type="none" w="sm" len="sm"/>
            <a:tailEnd type="none" w="sm" len="sm"/>
          </a:ln>
        </p:spPr>
      </p:cxnSp>
      <p:cxnSp>
        <p:nvCxnSpPr>
          <p:cNvPr id="154" name="Google Shape;154;p49"/>
          <p:cNvCxnSpPr/>
          <p:nvPr/>
        </p:nvCxnSpPr>
        <p:spPr>
          <a:xfrm>
            <a:off x="4115011" y="5431197"/>
            <a:ext cx="3849345" cy="0"/>
          </a:xfrm>
          <a:prstGeom prst="straightConnector1">
            <a:avLst/>
          </a:prstGeom>
          <a:noFill/>
          <a:ln w="9525" cap="flat" cmpd="sng">
            <a:solidFill>
              <a:srgbClr val="DAA100"/>
            </a:solidFill>
            <a:prstDash val="dash"/>
            <a:round/>
            <a:headEnd type="none" w="sm" len="sm"/>
            <a:tailEnd type="none" w="sm" len="sm"/>
          </a:ln>
        </p:spPr>
      </p:cxnSp>
      <p:cxnSp>
        <p:nvCxnSpPr>
          <p:cNvPr id="155" name="Google Shape;155;p49"/>
          <p:cNvCxnSpPr/>
          <p:nvPr/>
        </p:nvCxnSpPr>
        <p:spPr>
          <a:xfrm>
            <a:off x="4115011" y="4719997"/>
            <a:ext cx="3849345" cy="0"/>
          </a:xfrm>
          <a:prstGeom prst="straightConnector1">
            <a:avLst/>
          </a:prstGeom>
          <a:noFill/>
          <a:ln w="9525" cap="flat" cmpd="sng">
            <a:solidFill>
              <a:srgbClr val="DAA100"/>
            </a:solidFill>
            <a:prstDash val="dash"/>
            <a:round/>
            <a:headEnd type="none" w="sm" len="sm"/>
            <a:tailEnd type="none" w="sm" len="sm"/>
          </a:ln>
        </p:spPr>
      </p:cxnSp>
      <p:cxnSp>
        <p:nvCxnSpPr>
          <p:cNvPr id="156" name="Google Shape;156;p49"/>
          <p:cNvCxnSpPr/>
          <p:nvPr/>
        </p:nvCxnSpPr>
        <p:spPr>
          <a:xfrm>
            <a:off x="4115011" y="3938614"/>
            <a:ext cx="3849345" cy="0"/>
          </a:xfrm>
          <a:prstGeom prst="straightConnector1">
            <a:avLst/>
          </a:prstGeom>
          <a:noFill/>
          <a:ln w="9525" cap="flat" cmpd="sng">
            <a:solidFill>
              <a:srgbClr val="DAA100"/>
            </a:solidFill>
            <a:prstDash val="dash"/>
            <a:round/>
            <a:headEnd type="none" w="sm" len="sm"/>
            <a:tailEnd type="none" w="sm" len="sm"/>
          </a:ln>
        </p:spPr>
      </p:cxnSp>
      <p:cxnSp>
        <p:nvCxnSpPr>
          <p:cNvPr id="157" name="Google Shape;157;p49"/>
          <p:cNvCxnSpPr/>
          <p:nvPr/>
        </p:nvCxnSpPr>
        <p:spPr>
          <a:xfrm>
            <a:off x="4115011" y="3269653"/>
            <a:ext cx="3849345" cy="0"/>
          </a:xfrm>
          <a:prstGeom prst="straightConnector1">
            <a:avLst/>
          </a:prstGeom>
          <a:noFill/>
          <a:ln w="9525" cap="flat" cmpd="sng">
            <a:solidFill>
              <a:srgbClr val="DAA100"/>
            </a:solidFill>
            <a:prstDash val="dash"/>
            <a:round/>
            <a:headEnd type="none" w="sm" len="sm"/>
            <a:tailEnd type="none" w="sm" len="sm"/>
          </a:ln>
        </p:spPr>
      </p:cxnSp>
      <p:cxnSp>
        <p:nvCxnSpPr>
          <p:cNvPr id="158" name="Google Shape;158;p49"/>
          <p:cNvCxnSpPr/>
          <p:nvPr/>
        </p:nvCxnSpPr>
        <p:spPr>
          <a:xfrm>
            <a:off x="4083884" y="2637197"/>
            <a:ext cx="3849345" cy="0"/>
          </a:xfrm>
          <a:prstGeom prst="straightConnector1">
            <a:avLst/>
          </a:prstGeom>
          <a:noFill/>
          <a:ln w="9525" cap="flat" cmpd="sng">
            <a:solidFill>
              <a:srgbClr val="DAA100"/>
            </a:solidFill>
            <a:prstDash val="dash"/>
            <a:round/>
            <a:headEnd type="none" w="sm" len="sm"/>
            <a:tailEnd type="none" w="sm" len="sm"/>
          </a:ln>
        </p:spPr>
      </p:cxnSp>
      <p:cxnSp>
        <p:nvCxnSpPr>
          <p:cNvPr id="159" name="Google Shape;159;p49"/>
          <p:cNvCxnSpPr/>
          <p:nvPr/>
        </p:nvCxnSpPr>
        <p:spPr>
          <a:xfrm>
            <a:off x="4115011" y="2033614"/>
            <a:ext cx="3849345" cy="0"/>
          </a:xfrm>
          <a:prstGeom prst="straightConnector1">
            <a:avLst/>
          </a:prstGeom>
          <a:noFill/>
          <a:ln w="9525" cap="flat" cmpd="sng">
            <a:solidFill>
              <a:srgbClr val="DAA100"/>
            </a:solidFill>
            <a:prstDash val="dash"/>
            <a:round/>
            <a:headEnd type="none" w="sm" len="sm"/>
            <a:tailEnd type="none" w="sm" len="sm"/>
          </a:ln>
        </p:spPr>
      </p:cxnSp>
      <p:cxnSp>
        <p:nvCxnSpPr>
          <p:cNvPr id="160" name="Google Shape;160;p49"/>
          <p:cNvCxnSpPr/>
          <p:nvPr/>
        </p:nvCxnSpPr>
        <p:spPr>
          <a:xfrm>
            <a:off x="172969" y="6193197"/>
            <a:ext cx="3849345" cy="0"/>
          </a:xfrm>
          <a:prstGeom prst="straightConnector1">
            <a:avLst/>
          </a:prstGeom>
          <a:noFill/>
          <a:ln w="9525" cap="flat" cmpd="sng">
            <a:solidFill>
              <a:srgbClr val="DAA100"/>
            </a:solidFill>
            <a:prstDash val="dash"/>
            <a:round/>
            <a:headEnd type="none" w="sm" len="sm"/>
            <a:tailEnd type="none" w="sm" len="sm"/>
          </a:ln>
        </p:spPr>
      </p:cxnSp>
      <p:cxnSp>
        <p:nvCxnSpPr>
          <p:cNvPr id="161" name="Google Shape;161;p49"/>
          <p:cNvCxnSpPr/>
          <p:nvPr/>
        </p:nvCxnSpPr>
        <p:spPr>
          <a:xfrm>
            <a:off x="8086277" y="1955420"/>
            <a:ext cx="3849345" cy="0"/>
          </a:xfrm>
          <a:prstGeom prst="straightConnector1">
            <a:avLst/>
          </a:prstGeom>
          <a:noFill/>
          <a:ln w="9525" cap="flat" cmpd="sng">
            <a:solidFill>
              <a:srgbClr val="FFF2CD"/>
            </a:solidFill>
            <a:prstDash val="dash"/>
            <a:round/>
            <a:headEnd type="none" w="sm" len="sm"/>
            <a:tailEnd type="none" w="sm" len="sm"/>
          </a:ln>
        </p:spPr>
      </p:cxnSp>
      <p:cxnSp>
        <p:nvCxnSpPr>
          <p:cNvPr id="162" name="Google Shape;162;p49"/>
          <p:cNvCxnSpPr/>
          <p:nvPr/>
        </p:nvCxnSpPr>
        <p:spPr>
          <a:xfrm>
            <a:off x="8100096" y="2637197"/>
            <a:ext cx="3849345" cy="0"/>
          </a:xfrm>
          <a:prstGeom prst="straightConnector1">
            <a:avLst/>
          </a:prstGeom>
          <a:noFill/>
          <a:ln w="9525" cap="flat" cmpd="sng">
            <a:solidFill>
              <a:srgbClr val="FFF2CD"/>
            </a:solidFill>
            <a:prstDash val="dash"/>
            <a:round/>
            <a:headEnd type="none" w="sm" len="sm"/>
            <a:tailEnd type="none" w="sm" len="sm"/>
          </a:ln>
        </p:spPr>
      </p:cxnSp>
      <p:cxnSp>
        <p:nvCxnSpPr>
          <p:cNvPr id="163" name="Google Shape;163;p49"/>
          <p:cNvCxnSpPr/>
          <p:nvPr/>
        </p:nvCxnSpPr>
        <p:spPr>
          <a:xfrm>
            <a:off x="8086277" y="3285750"/>
            <a:ext cx="3849345" cy="0"/>
          </a:xfrm>
          <a:prstGeom prst="straightConnector1">
            <a:avLst/>
          </a:prstGeom>
          <a:noFill/>
          <a:ln w="9525" cap="flat" cmpd="sng">
            <a:solidFill>
              <a:srgbClr val="FFF2CD"/>
            </a:solidFill>
            <a:prstDash val="dash"/>
            <a:round/>
            <a:headEnd type="none" w="sm" len="sm"/>
            <a:tailEnd type="none" w="sm" len="sm"/>
          </a:ln>
        </p:spPr>
      </p:cxnSp>
      <p:cxnSp>
        <p:nvCxnSpPr>
          <p:cNvPr id="164" name="Google Shape;164;p49"/>
          <p:cNvCxnSpPr/>
          <p:nvPr/>
        </p:nvCxnSpPr>
        <p:spPr>
          <a:xfrm>
            <a:off x="8131224" y="3938614"/>
            <a:ext cx="3849345" cy="0"/>
          </a:xfrm>
          <a:prstGeom prst="straightConnector1">
            <a:avLst/>
          </a:prstGeom>
          <a:noFill/>
          <a:ln w="9525" cap="flat" cmpd="sng">
            <a:solidFill>
              <a:srgbClr val="FFF2CD"/>
            </a:solidFill>
            <a:prstDash val="dash"/>
            <a:round/>
            <a:headEnd type="none" w="sm" len="sm"/>
            <a:tailEnd type="none" w="sm" len="sm"/>
          </a:ln>
        </p:spPr>
      </p:cxnSp>
      <p:cxnSp>
        <p:nvCxnSpPr>
          <p:cNvPr id="165" name="Google Shape;165;p49"/>
          <p:cNvCxnSpPr/>
          <p:nvPr/>
        </p:nvCxnSpPr>
        <p:spPr>
          <a:xfrm>
            <a:off x="8086277" y="6190249"/>
            <a:ext cx="3894292" cy="0"/>
          </a:xfrm>
          <a:prstGeom prst="straightConnector1">
            <a:avLst/>
          </a:prstGeom>
          <a:noFill/>
          <a:ln w="9525" cap="flat" cmpd="sng">
            <a:solidFill>
              <a:srgbClr val="FFF2CD"/>
            </a:solidFill>
            <a:prstDash val="dash"/>
            <a:round/>
            <a:headEnd type="none" w="sm" len="sm"/>
            <a:tailEnd type="none" w="sm" len="sm"/>
          </a:ln>
        </p:spPr>
      </p:cxnSp>
      <p:cxnSp>
        <p:nvCxnSpPr>
          <p:cNvPr id="166" name="Google Shape;166;p49"/>
          <p:cNvCxnSpPr/>
          <p:nvPr/>
        </p:nvCxnSpPr>
        <p:spPr>
          <a:xfrm>
            <a:off x="8100096" y="4719997"/>
            <a:ext cx="3849345" cy="0"/>
          </a:xfrm>
          <a:prstGeom prst="straightConnector1">
            <a:avLst/>
          </a:prstGeom>
          <a:noFill/>
          <a:ln w="9525" cap="flat" cmpd="sng">
            <a:solidFill>
              <a:srgbClr val="FFF2CD"/>
            </a:solidFill>
            <a:prstDash val="dash"/>
            <a:round/>
            <a:headEnd type="none" w="sm" len="sm"/>
            <a:tailEnd type="none" w="sm" len="sm"/>
          </a:ln>
        </p:spPr>
      </p:cxnSp>
      <p:cxnSp>
        <p:nvCxnSpPr>
          <p:cNvPr id="167" name="Google Shape;167;p49"/>
          <p:cNvCxnSpPr/>
          <p:nvPr/>
        </p:nvCxnSpPr>
        <p:spPr>
          <a:xfrm>
            <a:off x="8108750" y="5431197"/>
            <a:ext cx="3849345" cy="0"/>
          </a:xfrm>
          <a:prstGeom prst="straightConnector1">
            <a:avLst/>
          </a:prstGeom>
          <a:noFill/>
          <a:ln w="9525" cap="flat" cmpd="sng">
            <a:solidFill>
              <a:srgbClr val="FFF2CD"/>
            </a:solidFill>
            <a:prstDash val="dash"/>
            <a:round/>
            <a:headEnd type="none" w="sm" len="sm"/>
            <a:tailEnd type="none" w="sm" len="sm"/>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4"/>
                                        </p:tgtEl>
                                        <p:attrNameLst>
                                          <p:attrName>style.visibility</p:attrName>
                                        </p:attrNameLst>
                                      </p:cBhvr>
                                      <p:to>
                                        <p:strVal val="visible"/>
                                      </p:to>
                                    </p:set>
                                    <p:animEffect transition="in" filter="fade">
                                      <p:cBhvr>
                                        <p:cTn id="7" dur="1000"/>
                                        <p:tgtEl>
                                          <p:spTgt spid="144"/>
                                        </p:tgtEl>
                                      </p:cBhvr>
                                    </p:animEffect>
                                  </p:childTnLst>
                                </p:cTn>
                              </p:par>
                              <p:par>
                                <p:cTn id="8" presetID="10" presetClass="entr" presetSubtype="0" fill="hold" nodeType="withEffect">
                                  <p:stCondLst>
                                    <p:cond delay="0"/>
                                  </p:stCondLst>
                                  <p:childTnLst>
                                    <p:set>
                                      <p:cBhvr>
                                        <p:cTn id="9" dur="1" fill="hold">
                                          <p:stCondLst>
                                            <p:cond delay="0"/>
                                          </p:stCondLst>
                                        </p:cTn>
                                        <p:tgtEl>
                                          <p:spTgt spid="147"/>
                                        </p:tgtEl>
                                        <p:attrNameLst>
                                          <p:attrName>style.visibility</p:attrName>
                                        </p:attrNameLst>
                                      </p:cBhvr>
                                      <p:to>
                                        <p:strVal val="visible"/>
                                      </p:to>
                                    </p:set>
                                    <p:animEffect transition="in" filter="fade">
                                      <p:cBhvr>
                                        <p:cTn id="10" dur="1000"/>
                                        <p:tgtEl>
                                          <p:spTgt spid="147"/>
                                        </p:tgtEl>
                                      </p:cBhvr>
                                    </p:animEffect>
                                  </p:childTnLst>
                                </p:cTn>
                              </p:par>
                              <p:par>
                                <p:cTn id="11" presetID="10" presetClass="entr" presetSubtype="0" fill="hold" nodeType="withEffect">
                                  <p:stCondLst>
                                    <p:cond delay="0"/>
                                  </p:stCondLst>
                                  <p:childTnLst>
                                    <p:set>
                                      <p:cBhvr>
                                        <p:cTn id="12" dur="1" fill="hold">
                                          <p:stCondLst>
                                            <p:cond delay="0"/>
                                          </p:stCondLst>
                                        </p:cTn>
                                        <p:tgtEl>
                                          <p:spTgt spid="148"/>
                                        </p:tgtEl>
                                        <p:attrNameLst>
                                          <p:attrName>style.visibility</p:attrName>
                                        </p:attrNameLst>
                                      </p:cBhvr>
                                      <p:to>
                                        <p:strVal val="visible"/>
                                      </p:to>
                                    </p:set>
                                    <p:animEffect transition="in" filter="fade">
                                      <p:cBhvr>
                                        <p:cTn id="13" dur="1000"/>
                                        <p:tgtEl>
                                          <p:spTgt spid="148"/>
                                        </p:tgtEl>
                                      </p:cBhvr>
                                    </p:animEffect>
                                  </p:childTnLst>
                                </p:cTn>
                              </p:par>
                              <p:par>
                                <p:cTn id="14" presetID="10" presetClass="entr" presetSubtype="0" fill="hold" nodeType="withEffect">
                                  <p:stCondLst>
                                    <p:cond delay="0"/>
                                  </p:stCondLst>
                                  <p:childTnLst>
                                    <p:set>
                                      <p:cBhvr>
                                        <p:cTn id="15" dur="1" fill="hold">
                                          <p:stCondLst>
                                            <p:cond delay="0"/>
                                          </p:stCondLst>
                                        </p:cTn>
                                        <p:tgtEl>
                                          <p:spTgt spid="149"/>
                                        </p:tgtEl>
                                        <p:attrNameLst>
                                          <p:attrName>style.visibility</p:attrName>
                                        </p:attrNameLst>
                                      </p:cBhvr>
                                      <p:to>
                                        <p:strVal val="visible"/>
                                      </p:to>
                                    </p:set>
                                    <p:animEffect transition="in" filter="fade">
                                      <p:cBhvr>
                                        <p:cTn id="16" dur="1000"/>
                                        <p:tgtEl>
                                          <p:spTgt spid="149"/>
                                        </p:tgtEl>
                                      </p:cBhvr>
                                    </p:animEffect>
                                  </p:childTnLst>
                                </p:cTn>
                              </p:par>
                              <p:par>
                                <p:cTn id="17" presetID="10" presetClass="entr" presetSubtype="0" fill="hold" nodeType="withEffect">
                                  <p:stCondLst>
                                    <p:cond delay="0"/>
                                  </p:stCondLst>
                                  <p:childTnLst>
                                    <p:set>
                                      <p:cBhvr>
                                        <p:cTn id="18" dur="1" fill="hold">
                                          <p:stCondLst>
                                            <p:cond delay="0"/>
                                          </p:stCondLst>
                                        </p:cTn>
                                        <p:tgtEl>
                                          <p:spTgt spid="150"/>
                                        </p:tgtEl>
                                        <p:attrNameLst>
                                          <p:attrName>style.visibility</p:attrName>
                                        </p:attrNameLst>
                                      </p:cBhvr>
                                      <p:to>
                                        <p:strVal val="visible"/>
                                      </p:to>
                                    </p:set>
                                    <p:animEffect transition="in" filter="fade">
                                      <p:cBhvr>
                                        <p:cTn id="19" dur="1000"/>
                                        <p:tgtEl>
                                          <p:spTgt spid="150"/>
                                        </p:tgtEl>
                                      </p:cBhvr>
                                    </p:animEffect>
                                  </p:childTnLst>
                                </p:cTn>
                              </p:par>
                              <p:par>
                                <p:cTn id="20" presetID="10" presetClass="entr" presetSubtype="0" fill="hold" nodeType="withEffect">
                                  <p:stCondLst>
                                    <p:cond delay="0"/>
                                  </p:stCondLst>
                                  <p:childTnLst>
                                    <p:set>
                                      <p:cBhvr>
                                        <p:cTn id="21" dur="1" fill="hold">
                                          <p:stCondLst>
                                            <p:cond delay="0"/>
                                          </p:stCondLst>
                                        </p:cTn>
                                        <p:tgtEl>
                                          <p:spTgt spid="151"/>
                                        </p:tgtEl>
                                        <p:attrNameLst>
                                          <p:attrName>style.visibility</p:attrName>
                                        </p:attrNameLst>
                                      </p:cBhvr>
                                      <p:to>
                                        <p:strVal val="visible"/>
                                      </p:to>
                                    </p:set>
                                    <p:animEffect transition="in" filter="fade">
                                      <p:cBhvr>
                                        <p:cTn id="22" dur="1000"/>
                                        <p:tgtEl>
                                          <p:spTgt spid="151"/>
                                        </p:tgtEl>
                                      </p:cBhvr>
                                    </p:animEffect>
                                  </p:childTnLst>
                                </p:cTn>
                              </p:par>
                              <p:par>
                                <p:cTn id="23" presetID="10" presetClass="entr" presetSubtype="0" fill="hold" nodeType="withEffect">
                                  <p:stCondLst>
                                    <p:cond delay="0"/>
                                  </p:stCondLst>
                                  <p:childTnLst>
                                    <p:set>
                                      <p:cBhvr>
                                        <p:cTn id="24" dur="1" fill="hold">
                                          <p:stCondLst>
                                            <p:cond delay="0"/>
                                          </p:stCondLst>
                                        </p:cTn>
                                        <p:tgtEl>
                                          <p:spTgt spid="152"/>
                                        </p:tgtEl>
                                        <p:attrNameLst>
                                          <p:attrName>style.visibility</p:attrName>
                                        </p:attrNameLst>
                                      </p:cBhvr>
                                      <p:to>
                                        <p:strVal val="visible"/>
                                      </p:to>
                                    </p:set>
                                    <p:animEffect transition="in" filter="fade">
                                      <p:cBhvr>
                                        <p:cTn id="25" dur="1000"/>
                                        <p:tgtEl>
                                          <p:spTgt spid="152"/>
                                        </p:tgtEl>
                                      </p:cBhvr>
                                    </p:animEffect>
                                  </p:childTnLst>
                                </p:cTn>
                              </p:par>
                              <p:par>
                                <p:cTn id="26" presetID="10" presetClass="entr" presetSubtype="0" fill="hold" nodeType="withEffect">
                                  <p:stCondLst>
                                    <p:cond delay="0"/>
                                  </p:stCondLst>
                                  <p:childTnLst>
                                    <p:set>
                                      <p:cBhvr>
                                        <p:cTn id="27" dur="1" fill="hold">
                                          <p:stCondLst>
                                            <p:cond delay="0"/>
                                          </p:stCondLst>
                                        </p:cTn>
                                        <p:tgtEl>
                                          <p:spTgt spid="160"/>
                                        </p:tgtEl>
                                        <p:attrNameLst>
                                          <p:attrName>style.visibility</p:attrName>
                                        </p:attrNameLst>
                                      </p:cBhvr>
                                      <p:to>
                                        <p:strVal val="visible"/>
                                      </p:to>
                                    </p:set>
                                    <p:animEffect transition="in" filter="fade">
                                      <p:cBhvr>
                                        <p:cTn id="28" dur="1000"/>
                                        <p:tgtEl>
                                          <p:spTgt spid="160"/>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45"/>
                                        </p:tgtEl>
                                        <p:attrNameLst>
                                          <p:attrName>style.visibility</p:attrName>
                                        </p:attrNameLst>
                                      </p:cBhvr>
                                      <p:to>
                                        <p:strVal val="visible"/>
                                      </p:to>
                                    </p:set>
                                    <p:animEffect transition="in" filter="fade">
                                      <p:cBhvr>
                                        <p:cTn id="33" dur="1000"/>
                                        <p:tgtEl>
                                          <p:spTgt spid="145"/>
                                        </p:tgtEl>
                                      </p:cBhvr>
                                    </p:animEffect>
                                  </p:childTnLst>
                                </p:cTn>
                              </p:par>
                              <p:par>
                                <p:cTn id="34" presetID="10" presetClass="entr" presetSubtype="0" fill="hold" nodeType="withEffect">
                                  <p:stCondLst>
                                    <p:cond delay="0"/>
                                  </p:stCondLst>
                                  <p:childTnLst>
                                    <p:set>
                                      <p:cBhvr>
                                        <p:cTn id="35" dur="1" fill="hold">
                                          <p:stCondLst>
                                            <p:cond delay="0"/>
                                          </p:stCondLst>
                                        </p:cTn>
                                        <p:tgtEl>
                                          <p:spTgt spid="153"/>
                                        </p:tgtEl>
                                        <p:attrNameLst>
                                          <p:attrName>style.visibility</p:attrName>
                                        </p:attrNameLst>
                                      </p:cBhvr>
                                      <p:to>
                                        <p:strVal val="visible"/>
                                      </p:to>
                                    </p:set>
                                    <p:animEffect transition="in" filter="fade">
                                      <p:cBhvr>
                                        <p:cTn id="36" dur="1000"/>
                                        <p:tgtEl>
                                          <p:spTgt spid="153"/>
                                        </p:tgtEl>
                                      </p:cBhvr>
                                    </p:animEffect>
                                  </p:childTnLst>
                                </p:cTn>
                              </p:par>
                              <p:par>
                                <p:cTn id="37" presetID="10" presetClass="entr" presetSubtype="0" fill="hold" nodeType="withEffect">
                                  <p:stCondLst>
                                    <p:cond delay="0"/>
                                  </p:stCondLst>
                                  <p:childTnLst>
                                    <p:set>
                                      <p:cBhvr>
                                        <p:cTn id="38" dur="1" fill="hold">
                                          <p:stCondLst>
                                            <p:cond delay="0"/>
                                          </p:stCondLst>
                                        </p:cTn>
                                        <p:tgtEl>
                                          <p:spTgt spid="154"/>
                                        </p:tgtEl>
                                        <p:attrNameLst>
                                          <p:attrName>style.visibility</p:attrName>
                                        </p:attrNameLst>
                                      </p:cBhvr>
                                      <p:to>
                                        <p:strVal val="visible"/>
                                      </p:to>
                                    </p:set>
                                    <p:animEffect transition="in" filter="fade">
                                      <p:cBhvr>
                                        <p:cTn id="39" dur="1000"/>
                                        <p:tgtEl>
                                          <p:spTgt spid="154"/>
                                        </p:tgtEl>
                                      </p:cBhvr>
                                    </p:animEffect>
                                  </p:childTnLst>
                                </p:cTn>
                              </p:par>
                              <p:par>
                                <p:cTn id="40" presetID="10" presetClass="entr" presetSubtype="0" fill="hold" nodeType="withEffect">
                                  <p:stCondLst>
                                    <p:cond delay="0"/>
                                  </p:stCondLst>
                                  <p:childTnLst>
                                    <p:set>
                                      <p:cBhvr>
                                        <p:cTn id="41" dur="1" fill="hold">
                                          <p:stCondLst>
                                            <p:cond delay="0"/>
                                          </p:stCondLst>
                                        </p:cTn>
                                        <p:tgtEl>
                                          <p:spTgt spid="155"/>
                                        </p:tgtEl>
                                        <p:attrNameLst>
                                          <p:attrName>style.visibility</p:attrName>
                                        </p:attrNameLst>
                                      </p:cBhvr>
                                      <p:to>
                                        <p:strVal val="visible"/>
                                      </p:to>
                                    </p:set>
                                    <p:animEffect transition="in" filter="fade">
                                      <p:cBhvr>
                                        <p:cTn id="42" dur="1000"/>
                                        <p:tgtEl>
                                          <p:spTgt spid="155"/>
                                        </p:tgtEl>
                                      </p:cBhvr>
                                    </p:animEffect>
                                  </p:childTnLst>
                                </p:cTn>
                              </p:par>
                              <p:par>
                                <p:cTn id="43" presetID="10" presetClass="entr" presetSubtype="0" fill="hold" nodeType="withEffect">
                                  <p:stCondLst>
                                    <p:cond delay="0"/>
                                  </p:stCondLst>
                                  <p:childTnLst>
                                    <p:set>
                                      <p:cBhvr>
                                        <p:cTn id="44" dur="1" fill="hold">
                                          <p:stCondLst>
                                            <p:cond delay="0"/>
                                          </p:stCondLst>
                                        </p:cTn>
                                        <p:tgtEl>
                                          <p:spTgt spid="156"/>
                                        </p:tgtEl>
                                        <p:attrNameLst>
                                          <p:attrName>style.visibility</p:attrName>
                                        </p:attrNameLst>
                                      </p:cBhvr>
                                      <p:to>
                                        <p:strVal val="visible"/>
                                      </p:to>
                                    </p:set>
                                    <p:animEffect transition="in" filter="fade">
                                      <p:cBhvr>
                                        <p:cTn id="45" dur="1000"/>
                                        <p:tgtEl>
                                          <p:spTgt spid="156"/>
                                        </p:tgtEl>
                                      </p:cBhvr>
                                    </p:animEffect>
                                  </p:childTnLst>
                                </p:cTn>
                              </p:par>
                              <p:par>
                                <p:cTn id="46" presetID="10" presetClass="entr" presetSubtype="0" fill="hold" nodeType="withEffect">
                                  <p:stCondLst>
                                    <p:cond delay="0"/>
                                  </p:stCondLst>
                                  <p:childTnLst>
                                    <p:set>
                                      <p:cBhvr>
                                        <p:cTn id="47" dur="1" fill="hold">
                                          <p:stCondLst>
                                            <p:cond delay="0"/>
                                          </p:stCondLst>
                                        </p:cTn>
                                        <p:tgtEl>
                                          <p:spTgt spid="157"/>
                                        </p:tgtEl>
                                        <p:attrNameLst>
                                          <p:attrName>style.visibility</p:attrName>
                                        </p:attrNameLst>
                                      </p:cBhvr>
                                      <p:to>
                                        <p:strVal val="visible"/>
                                      </p:to>
                                    </p:set>
                                    <p:animEffect transition="in" filter="fade">
                                      <p:cBhvr>
                                        <p:cTn id="48" dur="1000"/>
                                        <p:tgtEl>
                                          <p:spTgt spid="157"/>
                                        </p:tgtEl>
                                      </p:cBhvr>
                                    </p:animEffect>
                                  </p:childTnLst>
                                </p:cTn>
                              </p:par>
                              <p:par>
                                <p:cTn id="49" presetID="10" presetClass="entr" presetSubtype="0" fill="hold" nodeType="withEffect">
                                  <p:stCondLst>
                                    <p:cond delay="0"/>
                                  </p:stCondLst>
                                  <p:childTnLst>
                                    <p:set>
                                      <p:cBhvr>
                                        <p:cTn id="50" dur="1" fill="hold">
                                          <p:stCondLst>
                                            <p:cond delay="0"/>
                                          </p:stCondLst>
                                        </p:cTn>
                                        <p:tgtEl>
                                          <p:spTgt spid="158"/>
                                        </p:tgtEl>
                                        <p:attrNameLst>
                                          <p:attrName>style.visibility</p:attrName>
                                        </p:attrNameLst>
                                      </p:cBhvr>
                                      <p:to>
                                        <p:strVal val="visible"/>
                                      </p:to>
                                    </p:set>
                                    <p:animEffect transition="in" filter="fade">
                                      <p:cBhvr>
                                        <p:cTn id="51" dur="1000"/>
                                        <p:tgtEl>
                                          <p:spTgt spid="158"/>
                                        </p:tgtEl>
                                      </p:cBhvr>
                                    </p:animEffect>
                                  </p:childTnLst>
                                </p:cTn>
                              </p:par>
                              <p:par>
                                <p:cTn id="52" presetID="10" presetClass="entr" presetSubtype="0" fill="hold" nodeType="withEffect">
                                  <p:stCondLst>
                                    <p:cond delay="0"/>
                                  </p:stCondLst>
                                  <p:childTnLst>
                                    <p:set>
                                      <p:cBhvr>
                                        <p:cTn id="53" dur="1" fill="hold">
                                          <p:stCondLst>
                                            <p:cond delay="0"/>
                                          </p:stCondLst>
                                        </p:cTn>
                                        <p:tgtEl>
                                          <p:spTgt spid="159"/>
                                        </p:tgtEl>
                                        <p:attrNameLst>
                                          <p:attrName>style.visibility</p:attrName>
                                        </p:attrNameLst>
                                      </p:cBhvr>
                                      <p:to>
                                        <p:strVal val="visible"/>
                                      </p:to>
                                    </p:set>
                                    <p:animEffect transition="in" filter="fade">
                                      <p:cBhvr>
                                        <p:cTn id="54" dur="1000"/>
                                        <p:tgtEl>
                                          <p:spTgt spid="159"/>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146"/>
                                        </p:tgtEl>
                                        <p:attrNameLst>
                                          <p:attrName>style.visibility</p:attrName>
                                        </p:attrNameLst>
                                      </p:cBhvr>
                                      <p:to>
                                        <p:strVal val="visible"/>
                                      </p:to>
                                    </p:set>
                                    <p:animEffect transition="in" filter="fade">
                                      <p:cBhvr>
                                        <p:cTn id="59" dur="1000"/>
                                        <p:tgtEl>
                                          <p:spTgt spid="146"/>
                                        </p:tgtEl>
                                      </p:cBhvr>
                                    </p:animEffect>
                                  </p:childTnLst>
                                </p:cTn>
                              </p:par>
                              <p:par>
                                <p:cTn id="60" presetID="10" presetClass="entr" presetSubtype="0" fill="hold" nodeType="withEffect">
                                  <p:stCondLst>
                                    <p:cond delay="0"/>
                                  </p:stCondLst>
                                  <p:childTnLst>
                                    <p:set>
                                      <p:cBhvr>
                                        <p:cTn id="61" dur="1" fill="hold">
                                          <p:stCondLst>
                                            <p:cond delay="0"/>
                                          </p:stCondLst>
                                        </p:cTn>
                                        <p:tgtEl>
                                          <p:spTgt spid="161"/>
                                        </p:tgtEl>
                                        <p:attrNameLst>
                                          <p:attrName>style.visibility</p:attrName>
                                        </p:attrNameLst>
                                      </p:cBhvr>
                                      <p:to>
                                        <p:strVal val="visible"/>
                                      </p:to>
                                    </p:set>
                                    <p:animEffect transition="in" filter="fade">
                                      <p:cBhvr>
                                        <p:cTn id="62" dur="1000"/>
                                        <p:tgtEl>
                                          <p:spTgt spid="161"/>
                                        </p:tgtEl>
                                      </p:cBhvr>
                                    </p:animEffect>
                                  </p:childTnLst>
                                </p:cTn>
                              </p:par>
                              <p:par>
                                <p:cTn id="63" presetID="10" presetClass="entr" presetSubtype="0" fill="hold" nodeType="withEffect">
                                  <p:stCondLst>
                                    <p:cond delay="0"/>
                                  </p:stCondLst>
                                  <p:childTnLst>
                                    <p:set>
                                      <p:cBhvr>
                                        <p:cTn id="64" dur="1" fill="hold">
                                          <p:stCondLst>
                                            <p:cond delay="0"/>
                                          </p:stCondLst>
                                        </p:cTn>
                                        <p:tgtEl>
                                          <p:spTgt spid="162"/>
                                        </p:tgtEl>
                                        <p:attrNameLst>
                                          <p:attrName>style.visibility</p:attrName>
                                        </p:attrNameLst>
                                      </p:cBhvr>
                                      <p:to>
                                        <p:strVal val="visible"/>
                                      </p:to>
                                    </p:set>
                                    <p:animEffect transition="in" filter="fade">
                                      <p:cBhvr>
                                        <p:cTn id="65" dur="1000"/>
                                        <p:tgtEl>
                                          <p:spTgt spid="162"/>
                                        </p:tgtEl>
                                      </p:cBhvr>
                                    </p:animEffect>
                                  </p:childTnLst>
                                </p:cTn>
                              </p:par>
                              <p:par>
                                <p:cTn id="66" presetID="10" presetClass="entr" presetSubtype="0" fill="hold" nodeType="withEffect">
                                  <p:stCondLst>
                                    <p:cond delay="0"/>
                                  </p:stCondLst>
                                  <p:childTnLst>
                                    <p:set>
                                      <p:cBhvr>
                                        <p:cTn id="67" dur="1" fill="hold">
                                          <p:stCondLst>
                                            <p:cond delay="0"/>
                                          </p:stCondLst>
                                        </p:cTn>
                                        <p:tgtEl>
                                          <p:spTgt spid="163"/>
                                        </p:tgtEl>
                                        <p:attrNameLst>
                                          <p:attrName>style.visibility</p:attrName>
                                        </p:attrNameLst>
                                      </p:cBhvr>
                                      <p:to>
                                        <p:strVal val="visible"/>
                                      </p:to>
                                    </p:set>
                                    <p:animEffect transition="in" filter="fade">
                                      <p:cBhvr>
                                        <p:cTn id="68" dur="1000"/>
                                        <p:tgtEl>
                                          <p:spTgt spid="163"/>
                                        </p:tgtEl>
                                      </p:cBhvr>
                                    </p:animEffect>
                                  </p:childTnLst>
                                </p:cTn>
                              </p:par>
                              <p:par>
                                <p:cTn id="69" presetID="10" presetClass="entr" presetSubtype="0" fill="hold" nodeType="withEffect">
                                  <p:stCondLst>
                                    <p:cond delay="0"/>
                                  </p:stCondLst>
                                  <p:childTnLst>
                                    <p:set>
                                      <p:cBhvr>
                                        <p:cTn id="70" dur="1" fill="hold">
                                          <p:stCondLst>
                                            <p:cond delay="0"/>
                                          </p:stCondLst>
                                        </p:cTn>
                                        <p:tgtEl>
                                          <p:spTgt spid="164"/>
                                        </p:tgtEl>
                                        <p:attrNameLst>
                                          <p:attrName>style.visibility</p:attrName>
                                        </p:attrNameLst>
                                      </p:cBhvr>
                                      <p:to>
                                        <p:strVal val="visible"/>
                                      </p:to>
                                    </p:set>
                                    <p:animEffect transition="in" filter="fade">
                                      <p:cBhvr>
                                        <p:cTn id="71" dur="1000"/>
                                        <p:tgtEl>
                                          <p:spTgt spid="164"/>
                                        </p:tgtEl>
                                      </p:cBhvr>
                                    </p:animEffect>
                                  </p:childTnLst>
                                </p:cTn>
                              </p:par>
                              <p:par>
                                <p:cTn id="72" presetID="10" presetClass="entr" presetSubtype="0" fill="hold" nodeType="withEffect">
                                  <p:stCondLst>
                                    <p:cond delay="0"/>
                                  </p:stCondLst>
                                  <p:childTnLst>
                                    <p:set>
                                      <p:cBhvr>
                                        <p:cTn id="73" dur="1" fill="hold">
                                          <p:stCondLst>
                                            <p:cond delay="0"/>
                                          </p:stCondLst>
                                        </p:cTn>
                                        <p:tgtEl>
                                          <p:spTgt spid="165"/>
                                        </p:tgtEl>
                                        <p:attrNameLst>
                                          <p:attrName>style.visibility</p:attrName>
                                        </p:attrNameLst>
                                      </p:cBhvr>
                                      <p:to>
                                        <p:strVal val="visible"/>
                                      </p:to>
                                    </p:set>
                                    <p:animEffect transition="in" filter="fade">
                                      <p:cBhvr>
                                        <p:cTn id="74" dur="1000"/>
                                        <p:tgtEl>
                                          <p:spTgt spid="165"/>
                                        </p:tgtEl>
                                      </p:cBhvr>
                                    </p:animEffect>
                                  </p:childTnLst>
                                </p:cTn>
                              </p:par>
                              <p:par>
                                <p:cTn id="75" presetID="10" presetClass="entr" presetSubtype="0" fill="hold" nodeType="withEffect">
                                  <p:stCondLst>
                                    <p:cond delay="0"/>
                                  </p:stCondLst>
                                  <p:childTnLst>
                                    <p:set>
                                      <p:cBhvr>
                                        <p:cTn id="76" dur="1" fill="hold">
                                          <p:stCondLst>
                                            <p:cond delay="0"/>
                                          </p:stCondLst>
                                        </p:cTn>
                                        <p:tgtEl>
                                          <p:spTgt spid="166"/>
                                        </p:tgtEl>
                                        <p:attrNameLst>
                                          <p:attrName>style.visibility</p:attrName>
                                        </p:attrNameLst>
                                      </p:cBhvr>
                                      <p:to>
                                        <p:strVal val="visible"/>
                                      </p:to>
                                    </p:set>
                                    <p:animEffect transition="in" filter="fade">
                                      <p:cBhvr>
                                        <p:cTn id="77" dur="1000"/>
                                        <p:tgtEl>
                                          <p:spTgt spid="166"/>
                                        </p:tgtEl>
                                      </p:cBhvr>
                                    </p:animEffect>
                                  </p:childTnLst>
                                </p:cTn>
                              </p:par>
                              <p:par>
                                <p:cTn id="78" presetID="10" presetClass="entr" presetSubtype="0" fill="hold" nodeType="withEffect">
                                  <p:stCondLst>
                                    <p:cond delay="0"/>
                                  </p:stCondLst>
                                  <p:childTnLst>
                                    <p:set>
                                      <p:cBhvr>
                                        <p:cTn id="79" dur="1" fill="hold">
                                          <p:stCondLst>
                                            <p:cond delay="0"/>
                                          </p:stCondLst>
                                        </p:cTn>
                                        <p:tgtEl>
                                          <p:spTgt spid="167"/>
                                        </p:tgtEl>
                                        <p:attrNameLst>
                                          <p:attrName>style.visibility</p:attrName>
                                        </p:attrNameLst>
                                      </p:cBhvr>
                                      <p:to>
                                        <p:strVal val="visible"/>
                                      </p:to>
                                    </p:set>
                                    <p:animEffect transition="in" filter="fade">
                                      <p:cBhvr>
                                        <p:cTn id="80" dur="1000"/>
                                        <p:tgtEl>
                                          <p:spTgt spid="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grpSp>
        <p:nvGrpSpPr>
          <p:cNvPr id="10" name="Google Shape;10;p33"/>
          <p:cNvGrpSpPr/>
          <p:nvPr/>
        </p:nvGrpSpPr>
        <p:grpSpPr>
          <a:xfrm>
            <a:off x="124718" y="313925"/>
            <a:ext cx="8125321" cy="2202060"/>
            <a:chOff x="0" y="-57150"/>
            <a:chExt cx="3210003" cy="869950"/>
          </a:xfrm>
        </p:grpSpPr>
        <p:sp>
          <p:nvSpPr>
            <p:cNvPr id="11" name="Google Shape;11;p33"/>
            <p:cNvSpPr/>
            <p:nvPr/>
          </p:nvSpPr>
          <p:spPr>
            <a:xfrm>
              <a:off x="0" y="0"/>
              <a:ext cx="3210003" cy="179528"/>
            </a:xfrm>
            <a:custGeom>
              <a:avLst/>
              <a:gdLst/>
              <a:ahLst/>
              <a:cxnLst/>
              <a:rect l="l" t="t" r="r" b="b"/>
              <a:pathLst>
                <a:path w="3210003" h="179528" extrusionOk="0">
                  <a:moveTo>
                    <a:pt x="0" y="0"/>
                  </a:moveTo>
                  <a:lnTo>
                    <a:pt x="3210003" y="0"/>
                  </a:lnTo>
                  <a:lnTo>
                    <a:pt x="3210003" y="179528"/>
                  </a:lnTo>
                  <a:lnTo>
                    <a:pt x="0" y="179528"/>
                  </a:lnTo>
                  <a:close/>
                </a:path>
              </a:pathLst>
            </a:custGeom>
            <a:solidFill>
              <a:srgbClr val="C8A01A"/>
            </a:solidFill>
            <a:ln w="38100" cap="flat" cmpd="sng">
              <a:solidFill>
                <a:srgbClr val="C8A01A"/>
              </a:solidFill>
              <a:prstDash val="solid"/>
              <a:round/>
              <a:headEnd type="none" w="sm" len="sm"/>
              <a:tailEnd type="none" w="sm" len="sm"/>
            </a:ln>
          </p:spPr>
          <p:txBody>
            <a:bodyPr/>
            <a:lstStyle/>
            <a:p>
              <a:endParaRPr lang="en-GB"/>
            </a:p>
          </p:txBody>
        </p:sp>
        <p:sp>
          <p:nvSpPr>
            <p:cNvPr id="12" name="Google Shape;12;p33"/>
            <p:cNvSpPr txBox="1"/>
            <p:nvPr/>
          </p:nvSpPr>
          <p:spPr>
            <a:xfrm>
              <a:off x="0" y="-57150"/>
              <a:ext cx="812800" cy="869950"/>
            </a:xfrm>
            <a:prstGeom prst="rect">
              <a:avLst/>
            </a:prstGeom>
            <a:noFill/>
            <a:ln>
              <a:noFill/>
            </a:ln>
          </p:spPr>
          <p:txBody>
            <a:bodyPr spcFirstLastPara="1" wrap="square" lIns="33850" tIns="33850" rIns="33850" bIns="33850" anchor="ctr" anchorCtr="0">
              <a:noAutofit/>
            </a:bodyPr>
            <a:lstStyle/>
            <a:p>
              <a:pPr marL="0" marR="0" lvl="0" indent="0" algn="ctr" rtl="0">
                <a:lnSpc>
                  <a:spcPct val="186666"/>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pic>
        <p:nvPicPr>
          <p:cNvPr id="13" name="Google Shape;13;p33"/>
          <p:cNvPicPr preferRelativeResize="0"/>
          <p:nvPr/>
        </p:nvPicPr>
        <p:blipFill rotWithShape="1">
          <a:blip r:embed="rId4">
            <a:alphaModFix/>
          </a:blip>
          <a:srcRect/>
          <a:stretch/>
        </p:blipFill>
        <p:spPr>
          <a:xfrm>
            <a:off x="8374757" y="235263"/>
            <a:ext cx="3637478" cy="901075"/>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 id="2147483664" r:id="rId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00">
          <a:extLst>
            <a:ext uri="{FF2B5EF4-FFF2-40B4-BE49-F238E27FC236}">
              <a16:creationId xmlns:a16="http://schemas.microsoft.com/office/drawing/2014/main" id="{FB7CC8A9-22E1-6C3A-4DAF-121E098B248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E498F95-03A1-1BA5-4196-679D73619CAB}"/>
              </a:ext>
            </a:extLst>
          </p:cNvPr>
          <p:cNvSpPr txBox="1">
            <a:spLocks/>
          </p:cNvSpPr>
          <p:nvPr/>
        </p:nvSpPr>
        <p:spPr>
          <a:xfrm>
            <a:off x="88601" y="4786523"/>
            <a:ext cx="5330952" cy="3388978"/>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200" b="1" dirty="0">
                <a:solidFill>
                  <a:srgbClr val="00B050"/>
                </a:solidFill>
                <a:latin typeface="Calibri" panose="020F0502020204030204" pitchFamily="34" charset="0"/>
                <a:ea typeface="Calibri" panose="020F0502020204030204" pitchFamily="34" charset="0"/>
                <a:cs typeface="Calibri" panose="020F0502020204030204" pitchFamily="34" charset="0"/>
              </a:rPr>
              <a:t>On the first day of </a:t>
            </a:r>
            <a:r>
              <a:rPr lang="en-GB" sz="3200" b="1" dirty="0" err="1">
                <a:solidFill>
                  <a:srgbClr val="00B050"/>
                </a:solidFill>
                <a:latin typeface="Calibri" panose="020F0502020204030204" pitchFamily="34" charset="0"/>
                <a:ea typeface="Calibri" panose="020F0502020204030204" pitchFamily="34" charset="0"/>
                <a:cs typeface="Calibri" panose="020F0502020204030204" pitchFamily="34" charset="0"/>
              </a:rPr>
              <a:t>Clickmas</a:t>
            </a:r>
            <a:r>
              <a:rPr lang="en-GB" sz="3200" b="1" dirty="0">
                <a:solidFill>
                  <a:srgbClr val="00B050"/>
                </a:solidFill>
                <a:latin typeface="Calibri" panose="020F0502020204030204" pitchFamily="34" charset="0"/>
                <a:ea typeface="Calibri" panose="020F0502020204030204" pitchFamily="34" charset="0"/>
                <a:cs typeface="Calibri" panose="020F0502020204030204" pitchFamily="34" charset="0"/>
              </a:rPr>
              <a:t>,  </a:t>
            </a:r>
          </a:p>
          <a:p>
            <a:r>
              <a:rPr lang="en-GB" sz="3200" b="1" dirty="0">
                <a:solidFill>
                  <a:srgbClr val="00B050"/>
                </a:solidFill>
                <a:latin typeface="Calibri" panose="020F0502020204030204" pitchFamily="34" charset="0"/>
                <a:ea typeface="Calibri" panose="020F0502020204030204" pitchFamily="34" charset="0"/>
                <a:cs typeface="Calibri" panose="020F0502020204030204" pitchFamily="34" charset="0"/>
              </a:rPr>
              <a:t>I made a Christmas plea, </a:t>
            </a:r>
          </a:p>
          <a:p>
            <a:r>
              <a:rPr lang="en-GB" sz="3200" b="1" dirty="0">
                <a:solidFill>
                  <a:srgbClr val="00B050"/>
                </a:solidFill>
                <a:latin typeface="Calibri" panose="020F0502020204030204" pitchFamily="34" charset="0"/>
                <a:ea typeface="Calibri" panose="020F0502020204030204" pitchFamily="34" charset="0"/>
                <a:cs typeface="Calibri" panose="020F0502020204030204" pitchFamily="34" charset="0"/>
              </a:rPr>
              <a:t>“Can I have that new device, app or game?” </a:t>
            </a:r>
          </a:p>
        </p:txBody>
      </p:sp>
      <p:pic>
        <p:nvPicPr>
          <p:cNvPr id="5" name="Picture 4">
            <a:extLst>
              <a:ext uri="{FF2B5EF4-FFF2-40B4-BE49-F238E27FC236}">
                <a16:creationId xmlns:a16="http://schemas.microsoft.com/office/drawing/2014/main" id="{43929BF8-6393-CF26-E37B-F86E85BB126B}"/>
              </a:ext>
            </a:extLst>
          </p:cNvPr>
          <p:cNvPicPr>
            <a:picLocks noChangeAspect="1"/>
          </p:cNvPicPr>
          <p:nvPr/>
        </p:nvPicPr>
        <p:blipFill>
          <a:blip r:embed="rId3">
            <a:alphaModFix/>
          </a:blip>
          <a:stretch>
            <a:fillRect/>
          </a:stretch>
        </p:blipFill>
        <p:spPr>
          <a:xfrm>
            <a:off x="1154916" y="1356349"/>
            <a:ext cx="3198322" cy="323723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3" name="Content Placeholder 2">
            <a:extLst>
              <a:ext uri="{FF2B5EF4-FFF2-40B4-BE49-F238E27FC236}">
                <a16:creationId xmlns:a16="http://schemas.microsoft.com/office/drawing/2014/main" id="{11E4BA1D-4A2F-4AD9-A728-81CF433AF36A}"/>
              </a:ext>
            </a:extLst>
          </p:cNvPr>
          <p:cNvSpPr txBox="1">
            <a:spLocks/>
          </p:cNvSpPr>
          <p:nvPr/>
        </p:nvSpPr>
        <p:spPr>
          <a:xfrm>
            <a:off x="5675587" y="1166018"/>
            <a:ext cx="6432330" cy="45259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defRPr sz="1800"/>
            </a:pPr>
            <a:endParaRPr lang="en-GB" sz="26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EE7A1D97-22D4-EF94-F34B-49E79E08F571}"/>
              </a:ext>
            </a:extLst>
          </p:cNvPr>
          <p:cNvSpPr txBox="1"/>
          <p:nvPr/>
        </p:nvSpPr>
        <p:spPr>
          <a:xfrm>
            <a:off x="5419553" y="6481012"/>
            <a:ext cx="6096000" cy="307777"/>
          </a:xfrm>
          <a:prstGeom prst="rect">
            <a:avLst/>
          </a:prstGeom>
          <a:noFill/>
        </p:spPr>
        <p:txBody>
          <a:bodyPr wrap="square">
            <a:spAutoFit/>
          </a:bodyPr>
          <a:lstStyle/>
          <a:p>
            <a:pPr>
              <a:defRPr sz="1800"/>
            </a:pPr>
            <a:r>
              <a:rPr lang="en-GB" sz="1400" b="1" dirty="0">
                <a:solidFill>
                  <a:srgbClr val="00B050"/>
                </a:solidFill>
                <a:latin typeface="Calibri" panose="020F0502020204030204" pitchFamily="34" charset="0"/>
                <a:ea typeface="Calibri" panose="020F0502020204030204" pitchFamily="34" charset="0"/>
                <a:cs typeface="Calibri" panose="020F0502020204030204" pitchFamily="34" charset="0"/>
              </a:rPr>
              <a:t>Learn more: www.internetmatters.org</a:t>
            </a:r>
          </a:p>
        </p:txBody>
      </p:sp>
      <p:pic>
        <p:nvPicPr>
          <p:cNvPr id="4" name="Picture 3">
            <a:extLst>
              <a:ext uri="{FF2B5EF4-FFF2-40B4-BE49-F238E27FC236}">
                <a16:creationId xmlns:a16="http://schemas.microsoft.com/office/drawing/2014/main" id="{6095B2B3-4BD8-ECDB-86A8-3813BB20E0E9}"/>
              </a:ext>
            </a:extLst>
          </p:cNvPr>
          <p:cNvPicPr>
            <a:picLocks noChangeAspect="1"/>
          </p:cNvPicPr>
          <p:nvPr/>
        </p:nvPicPr>
        <p:blipFill>
          <a:blip r:embed="rId4"/>
          <a:stretch>
            <a:fillRect/>
          </a:stretch>
        </p:blipFill>
        <p:spPr>
          <a:xfrm>
            <a:off x="0" y="186001"/>
            <a:ext cx="8334703" cy="830260"/>
          </a:xfrm>
          <a:prstGeom prst="rect">
            <a:avLst/>
          </a:prstGeom>
        </p:spPr>
      </p:pic>
      <p:sp>
        <p:nvSpPr>
          <p:cNvPr id="8" name="TextBox 7">
            <a:extLst>
              <a:ext uri="{FF2B5EF4-FFF2-40B4-BE49-F238E27FC236}">
                <a16:creationId xmlns:a16="http://schemas.microsoft.com/office/drawing/2014/main" id="{644CBDF3-1B85-CDFB-E2DB-5C951ABBD568}"/>
              </a:ext>
            </a:extLst>
          </p:cNvPr>
          <p:cNvSpPr txBox="1"/>
          <p:nvPr/>
        </p:nvSpPr>
        <p:spPr>
          <a:xfrm>
            <a:off x="5419553" y="1166018"/>
            <a:ext cx="6432330" cy="5632311"/>
          </a:xfrm>
          <a:prstGeom prst="rect">
            <a:avLst/>
          </a:prstGeom>
          <a:noFill/>
        </p:spPr>
        <p:txBody>
          <a:bodyPr wrap="square">
            <a:spAutoFit/>
          </a:bodyPr>
          <a:lstStyle/>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Before using anything new you must understand  security settings as they are designed to protect you and keep you safe. It's useful to know what controls you can have and how you and your family can use them to keep everybody safe online</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At home you could look at what settings you can put in place on your Wi-Fi, then on your devices and then on the games and apps you use</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This three-step approach will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filter</a:t>
            </a:r>
            <a:r>
              <a:rPr lang="en-GB" sz="2400" dirty="0">
                <a:solidFill>
                  <a:srgbClr val="00B050"/>
                </a:solidFill>
                <a:latin typeface="Calibri" panose="020F0502020204030204" pitchFamily="34" charset="0"/>
                <a:ea typeface="Calibri" panose="020F0502020204030204" pitchFamily="34" charset="0"/>
                <a:cs typeface="Calibri" panose="020F0502020204030204" pitchFamily="34" charset="0"/>
              </a:rPr>
              <a:t> </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out most of the harmful content while your family continue to</a:t>
            </a:r>
            <a:r>
              <a:rPr lang="en-GB" sz="2400" b="1"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monitor</a:t>
            </a:r>
            <a:r>
              <a:rPr lang="en-GB" sz="2400" b="1"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what everyone is using to keep you safe</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251033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0">
          <a:extLst>
            <a:ext uri="{FF2B5EF4-FFF2-40B4-BE49-F238E27FC236}">
              <a16:creationId xmlns:a16="http://schemas.microsoft.com/office/drawing/2014/main" id="{A77CAE31-C86A-BB52-97C1-EB0F4A9386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1F68461-7AE9-41D4-75A0-412B586C1027}"/>
              </a:ext>
            </a:extLst>
          </p:cNvPr>
          <p:cNvSpPr txBox="1">
            <a:spLocks/>
          </p:cNvSpPr>
          <p:nvPr/>
        </p:nvSpPr>
        <p:spPr>
          <a:xfrm>
            <a:off x="243121" y="5019363"/>
            <a:ext cx="5285320" cy="114300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GB" sz="3100" b="1" dirty="0">
                <a:solidFill>
                  <a:srgbClr val="FF0000"/>
                </a:solidFill>
                <a:latin typeface="Calibri" panose="020F0502020204030204" pitchFamily="34" charset="0"/>
                <a:ea typeface="Calibri" panose="020F0502020204030204" pitchFamily="34" charset="0"/>
                <a:cs typeface="Calibri" panose="020F0502020204030204" pitchFamily="34" charset="0"/>
              </a:rPr>
              <a:t>On the second day of </a:t>
            </a:r>
            <a:r>
              <a:rPr lang="en-GB" sz="3100" b="1" dirty="0" err="1">
                <a:solidFill>
                  <a:srgbClr val="FF0000"/>
                </a:solidFill>
                <a:latin typeface="Calibri" panose="020F0502020204030204" pitchFamily="34" charset="0"/>
                <a:ea typeface="Calibri" panose="020F0502020204030204" pitchFamily="34" charset="0"/>
                <a:cs typeface="Calibri" panose="020F0502020204030204" pitchFamily="34" charset="0"/>
              </a:rPr>
              <a:t>Clickmas</a:t>
            </a:r>
            <a:r>
              <a:rPr lang="en-GB" sz="3100" b="1" dirty="0">
                <a:solidFill>
                  <a:srgbClr val="FF0000"/>
                </a:solidFill>
                <a:latin typeface="Calibri" panose="020F0502020204030204" pitchFamily="34" charset="0"/>
                <a:ea typeface="Calibri" panose="020F0502020204030204" pitchFamily="34" charset="0"/>
                <a:cs typeface="Calibri" panose="020F0502020204030204" pitchFamily="34" charset="0"/>
              </a:rPr>
              <a:t>, our house agreed to be, “Device free at mealtimes!”</a:t>
            </a:r>
          </a:p>
        </p:txBody>
      </p:sp>
      <p:sp>
        <p:nvSpPr>
          <p:cNvPr id="3" name="Content Placeholder 2">
            <a:extLst>
              <a:ext uri="{FF2B5EF4-FFF2-40B4-BE49-F238E27FC236}">
                <a16:creationId xmlns:a16="http://schemas.microsoft.com/office/drawing/2014/main" id="{02F27EED-19F2-01F5-DC55-B383E255204F}"/>
              </a:ext>
            </a:extLst>
          </p:cNvPr>
          <p:cNvSpPr txBox="1">
            <a:spLocks/>
          </p:cNvSpPr>
          <p:nvPr/>
        </p:nvSpPr>
        <p:spPr>
          <a:xfrm>
            <a:off x="5927834" y="1352936"/>
            <a:ext cx="5728246" cy="366642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It’s all about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balance</a:t>
            </a:r>
            <a:r>
              <a:rPr lang="en-GB" sz="2400" b="1"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(not bans) and we can all agree that sometimes we spent too long on devices and not enough time connecting with each other as a family</a:t>
            </a: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 </a:t>
            </a: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As a family try to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agree</a:t>
            </a:r>
            <a:r>
              <a:rPr lang="en-GB" sz="2400" b="1"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on device free times such as mealtimes, when watching a movie, or when settling down for sleep</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And remember this is for the adults too so you can agree as a family when devices turn off for everyone! </a:t>
            </a:r>
          </a:p>
          <a:p>
            <a:pPr>
              <a:defRPr sz="1800"/>
            </a:pPr>
            <a:endParaRPr lang="en-GB" sz="26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581FBA3D-96AC-57EE-EC50-D011997C5923}"/>
              </a:ext>
            </a:extLst>
          </p:cNvPr>
          <p:cNvPicPr>
            <a:picLocks noChangeAspect="1"/>
          </p:cNvPicPr>
          <p:nvPr/>
        </p:nvPicPr>
        <p:blipFill>
          <a:blip r:embed="rId3">
            <a:alphaModFix/>
          </a:blip>
          <a:stretch>
            <a:fillRect/>
          </a:stretch>
        </p:blipFill>
        <p:spPr>
          <a:xfrm>
            <a:off x="651535" y="1352936"/>
            <a:ext cx="3815364" cy="311636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7" name="TextBox 6">
            <a:extLst>
              <a:ext uri="{FF2B5EF4-FFF2-40B4-BE49-F238E27FC236}">
                <a16:creationId xmlns:a16="http://schemas.microsoft.com/office/drawing/2014/main" id="{5C03E593-DFC2-54DF-4767-8982070E5E53}"/>
              </a:ext>
            </a:extLst>
          </p:cNvPr>
          <p:cNvSpPr txBox="1"/>
          <p:nvPr/>
        </p:nvSpPr>
        <p:spPr>
          <a:xfrm>
            <a:off x="5927834" y="6078280"/>
            <a:ext cx="6143296" cy="307777"/>
          </a:xfrm>
          <a:prstGeom prst="rect">
            <a:avLst/>
          </a:prstGeom>
          <a:noFill/>
        </p:spPr>
        <p:txBody>
          <a:bodyPr wrap="square">
            <a:spAutoFit/>
          </a:bodyPr>
          <a:lstStyle/>
          <a:p>
            <a:pPr>
              <a:defRPr sz="1800"/>
            </a:pPr>
            <a:r>
              <a:rPr lang="en-GB" sz="1400" b="1" dirty="0">
                <a:solidFill>
                  <a:srgbClr val="FF0000"/>
                </a:solidFill>
                <a:latin typeface="Calibri" panose="020F0502020204030204" pitchFamily="34" charset="0"/>
                <a:ea typeface="Calibri" panose="020F0502020204030204" pitchFamily="34" charset="0"/>
                <a:cs typeface="Calibri" panose="020F0502020204030204" pitchFamily="34" charset="0"/>
              </a:rPr>
              <a:t>Learn more: www.childnet.com</a:t>
            </a:r>
          </a:p>
        </p:txBody>
      </p:sp>
      <p:pic>
        <p:nvPicPr>
          <p:cNvPr id="4" name="Picture 3">
            <a:extLst>
              <a:ext uri="{FF2B5EF4-FFF2-40B4-BE49-F238E27FC236}">
                <a16:creationId xmlns:a16="http://schemas.microsoft.com/office/drawing/2014/main" id="{4ED3E594-0D9A-9988-588B-D734AAC630BD}"/>
              </a:ext>
            </a:extLst>
          </p:cNvPr>
          <p:cNvPicPr>
            <a:picLocks noChangeAspect="1"/>
          </p:cNvPicPr>
          <p:nvPr/>
        </p:nvPicPr>
        <p:blipFill>
          <a:blip r:embed="rId4"/>
          <a:stretch>
            <a:fillRect/>
          </a:stretch>
        </p:blipFill>
        <p:spPr>
          <a:xfrm>
            <a:off x="0" y="186001"/>
            <a:ext cx="8334703" cy="830260"/>
          </a:xfrm>
          <a:prstGeom prst="rect">
            <a:avLst/>
          </a:prstGeom>
        </p:spPr>
      </p:pic>
    </p:spTree>
    <p:extLst>
      <p:ext uri="{BB962C8B-B14F-4D97-AF65-F5344CB8AC3E}">
        <p14:creationId xmlns:p14="http://schemas.microsoft.com/office/powerpoint/2010/main" val="2966531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04">
          <a:extLst>
            <a:ext uri="{FF2B5EF4-FFF2-40B4-BE49-F238E27FC236}">
              <a16:creationId xmlns:a16="http://schemas.microsoft.com/office/drawing/2014/main" id="{169175DE-F0DF-66D9-D010-314392DDB434}"/>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99B1F487-BB4A-F1F6-28ED-1E2BBF237320}"/>
              </a:ext>
            </a:extLst>
          </p:cNvPr>
          <p:cNvPicPr>
            <a:picLocks noChangeAspect="1"/>
          </p:cNvPicPr>
          <p:nvPr/>
        </p:nvPicPr>
        <p:blipFill>
          <a:blip r:embed="rId3">
            <a:alphaModFix/>
          </a:blip>
          <a:stretch>
            <a:fillRect/>
          </a:stretch>
        </p:blipFill>
        <p:spPr>
          <a:xfrm>
            <a:off x="1660633" y="1318839"/>
            <a:ext cx="2238705" cy="333436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5" name="TextBox 4">
            <a:extLst>
              <a:ext uri="{FF2B5EF4-FFF2-40B4-BE49-F238E27FC236}">
                <a16:creationId xmlns:a16="http://schemas.microsoft.com/office/drawing/2014/main" id="{666059D6-9B95-CB4A-A025-CA18F0F0D5CF}"/>
              </a:ext>
            </a:extLst>
          </p:cNvPr>
          <p:cNvSpPr txBox="1"/>
          <p:nvPr/>
        </p:nvSpPr>
        <p:spPr>
          <a:xfrm>
            <a:off x="141890" y="5108292"/>
            <a:ext cx="6096000" cy="1569660"/>
          </a:xfrm>
          <a:prstGeom prst="rect">
            <a:avLst/>
          </a:prstGeom>
          <a:noFill/>
        </p:spPr>
        <p:txBody>
          <a:bodyPr wrap="square">
            <a:spAutoFit/>
          </a:bodyPr>
          <a:lstStyle/>
          <a:p>
            <a:r>
              <a:rPr lang="en-GB" sz="3100" b="1" u="none" strike="noStrike" dirty="0">
                <a:solidFill>
                  <a:srgbClr val="00B050"/>
                </a:solidFill>
                <a:effectLst/>
                <a:latin typeface="Calibri" panose="020F0502020204030204" pitchFamily="34" charset="0"/>
              </a:rPr>
              <a:t>On the third day of </a:t>
            </a:r>
            <a:r>
              <a:rPr lang="en-GB" sz="3100" b="1" u="none" strike="noStrike" dirty="0" err="1">
                <a:solidFill>
                  <a:srgbClr val="00B050"/>
                </a:solidFill>
                <a:effectLst/>
                <a:latin typeface="Calibri" panose="020F0502020204030204" pitchFamily="34" charset="0"/>
              </a:rPr>
              <a:t>Clickmas</a:t>
            </a:r>
            <a:r>
              <a:rPr lang="en-GB" sz="3100" b="1" u="none" strike="noStrike" dirty="0">
                <a:solidFill>
                  <a:srgbClr val="00B050"/>
                </a:solidFill>
                <a:effectLst/>
                <a:latin typeface="Calibri" panose="020F0502020204030204" pitchFamily="34" charset="0"/>
              </a:rPr>
              <a:t>, </a:t>
            </a:r>
          </a:p>
          <a:p>
            <a:r>
              <a:rPr lang="en-GB" sz="3100" b="1" u="none" strike="noStrike" dirty="0">
                <a:solidFill>
                  <a:srgbClr val="00B050"/>
                </a:solidFill>
                <a:effectLst/>
                <a:latin typeface="Calibri" panose="020F0502020204030204" pitchFamily="34" charset="0"/>
              </a:rPr>
              <a:t>my </a:t>
            </a:r>
            <a:r>
              <a:rPr lang="en-GB" sz="3100" b="1" dirty="0">
                <a:solidFill>
                  <a:srgbClr val="00B050"/>
                </a:solidFill>
                <a:latin typeface="Calibri" panose="020F0502020204030204" pitchFamily="34" charset="0"/>
              </a:rPr>
              <a:t>friends and family </a:t>
            </a:r>
            <a:r>
              <a:rPr lang="en-GB" sz="3100" b="1" u="none" strike="noStrike" dirty="0">
                <a:solidFill>
                  <a:srgbClr val="00B050"/>
                </a:solidFill>
                <a:effectLst/>
                <a:latin typeface="Calibri" panose="020F0502020204030204" pitchFamily="34" charset="0"/>
              </a:rPr>
              <a:t>said to me, </a:t>
            </a:r>
          </a:p>
          <a:p>
            <a:r>
              <a:rPr lang="en-GB" sz="3100" b="1" u="none" strike="noStrike" dirty="0">
                <a:solidFill>
                  <a:srgbClr val="00B050"/>
                </a:solidFill>
                <a:effectLst/>
                <a:latin typeface="Calibri" panose="020F0502020204030204" pitchFamily="34" charset="0"/>
              </a:rPr>
              <a:t>“Ask before sharing, please!”</a:t>
            </a:r>
            <a:endParaRPr lang="en-GB" sz="3100" b="1" dirty="0">
              <a:solidFill>
                <a:srgbClr val="00B050"/>
              </a:solidFill>
            </a:endParaRPr>
          </a:p>
        </p:txBody>
      </p:sp>
      <p:sp>
        <p:nvSpPr>
          <p:cNvPr id="6" name="Content Placeholder 2">
            <a:extLst>
              <a:ext uri="{FF2B5EF4-FFF2-40B4-BE49-F238E27FC236}">
                <a16:creationId xmlns:a16="http://schemas.microsoft.com/office/drawing/2014/main" id="{C4EA5E6C-F77A-C2E1-670E-7620799071CD}"/>
              </a:ext>
            </a:extLst>
          </p:cNvPr>
          <p:cNvSpPr txBox="1">
            <a:spLocks/>
          </p:cNvSpPr>
          <p:nvPr/>
        </p:nvSpPr>
        <p:spPr>
          <a:xfrm>
            <a:off x="5791201" y="1122881"/>
            <a:ext cx="6306206" cy="375786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defRPr sz="1800"/>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We’ve probably all shared too much online, including photos of our friends and family on social media; and we don’t always ask their </a:t>
            </a:r>
            <a:r>
              <a:rPr lang="en-GB" sz="2000" b="1" dirty="0">
                <a:solidFill>
                  <a:srgbClr val="00B050"/>
                </a:solidFill>
                <a:latin typeface="Calibri" panose="020F0502020204030204" pitchFamily="34" charset="0"/>
                <a:ea typeface="Calibri" panose="020F0502020204030204" pitchFamily="34" charset="0"/>
                <a:cs typeface="Calibri" panose="020F0502020204030204" pitchFamily="34" charset="0"/>
              </a:rPr>
              <a:t>permission or get their consent</a:t>
            </a:r>
          </a:p>
          <a:p>
            <a:pPr>
              <a:defRPr sz="1800"/>
            </a:pPr>
            <a:endPar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This has probably also happened to you where other people have shared photos and information about you online, then control is lost and it’s hard for you to know what to do</a:t>
            </a:r>
          </a:p>
          <a:p>
            <a:pPr>
              <a:defRPr sz="1800"/>
            </a:pPr>
            <a:endPar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000" b="1" dirty="0">
                <a:solidFill>
                  <a:schemeClr val="tx1"/>
                </a:solidFill>
                <a:latin typeface="Calibri" panose="020F0502020204030204" pitchFamily="34" charset="0"/>
                <a:ea typeface="Calibri" panose="020F0502020204030204" pitchFamily="34" charset="0"/>
                <a:cs typeface="Calibri" panose="020F0502020204030204" pitchFamily="34" charset="0"/>
              </a:rPr>
              <a:t>Always get </a:t>
            </a:r>
            <a:r>
              <a:rPr lang="en-GB" sz="2000" b="1" dirty="0">
                <a:solidFill>
                  <a:srgbClr val="00B050"/>
                </a:solidFill>
                <a:latin typeface="Calibri" panose="020F0502020204030204" pitchFamily="34" charset="0"/>
                <a:ea typeface="Calibri" panose="020F0502020204030204" pitchFamily="34" charset="0"/>
                <a:cs typeface="Calibri" panose="020F0502020204030204" pitchFamily="34" charset="0"/>
              </a:rPr>
              <a:t>consent</a:t>
            </a: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 before sharing information online and also think about your own </a:t>
            </a:r>
            <a:r>
              <a:rPr lang="en-GB" sz="2000" b="1" dirty="0">
                <a:solidFill>
                  <a:srgbClr val="00B050"/>
                </a:solidFill>
                <a:latin typeface="Calibri" panose="020F0502020204030204" pitchFamily="34" charset="0"/>
                <a:ea typeface="Calibri" panose="020F0502020204030204" pitchFamily="34" charset="0"/>
                <a:cs typeface="Calibri" panose="020F0502020204030204" pitchFamily="34" charset="0"/>
              </a:rPr>
              <a:t>online reputation </a:t>
            </a: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before giving permission for your images and information to be shared. Who can see what we share and are we happy for people to be able to access this for years to come?</a:t>
            </a:r>
          </a:p>
          <a:p>
            <a:pPr>
              <a:defRPr sz="1800"/>
            </a:pPr>
            <a:r>
              <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rPr>
              <a:t>If you are worried about anything that has been shared about you speak to a trusted adult</a:t>
            </a:r>
          </a:p>
          <a:p>
            <a:pPr>
              <a:defRPr sz="1800"/>
            </a:pPr>
            <a:endParaRPr lang="en-GB" sz="20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2A5DB623-C09F-F0C3-68E0-62CEE8B397C1}"/>
              </a:ext>
            </a:extLst>
          </p:cNvPr>
          <p:cNvSpPr txBox="1"/>
          <p:nvPr/>
        </p:nvSpPr>
        <p:spPr>
          <a:xfrm>
            <a:off x="5791201" y="6250697"/>
            <a:ext cx="5722882" cy="307777"/>
          </a:xfrm>
          <a:prstGeom prst="rect">
            <a:avLst/>
          </a:prstGeom>
          <a:noFill/>
        </p:spPr>
        <p:txBody>
          <a:bodyPr wrap="square">
            <a:spAutoFit/>
          </a:bodyPr>
          <a:lstStyle/>
          <a:p>
            <a:pPr>
              <a:defRPr sz="1800"/>
            </a:pPr>
            <a:r>
              <a:rPr lang="en-GB" sz="1400" b="1" dirty="0">
                <a:solidFill>
                  <a:srgbClr val="00B050"/>
                </a:solidFill>
                <a:latin typeface="Calibri" panose="020F0502020204030204" pitchFamily="34" charset="0"/>
                <a:ea typeface="Calibri" panose="020F0502020204030204" pitchFamily="34" charset="0"/>
                <a:cs typeface="Calibri" panose="020F0502020204030204" pitchFamily="34" charset="0"/>
              </a:rPr>
              <a:t>Learn more: www.ceopeducation.co.uk</a:t>
            </a:r>
          </a:p>
        </p:txBody>
      </p:sp>
      <p:pic>
        <p:nvPicPr>
          <p:cNvPr id="2" name="Picture 1">
            <a:extLst>
              <a:ext uri="{FF2B5EF4-FFF2-40B4-BE49-F238E27FC236}">
                <a16:creationId xmlns:a16="http://schemas.microsoft.com/office/drawing/2014/main" id="{A4F30BA7-C4A7-92C4-3979-B92858EC3C36}"/>
              </a:ext>
            </a:extLst>
          </p:cNvPr>
          <p:cNvPicPr>
            <a:picLocks noChangeAspect="1"/>
          </p:cNvPicPr>
          <p:nvPr/>
        </p:nvPicPr>
        <p:blipFill>
          <a:blip r:embed="rId4"/>
          <a:stretch>
            <a:fillRect/>
          </a:stretch>
        </p:blipFill>
        <p:spPr>
          <a:xfrm>
            <a:off x="0" y="186001"/>
            <a:ext cx="8334703" cy="830260"/>
          </a:xfrm>
          <a:prstGeom prst="rect">
            <a:avLst/>
          </a:prstGeom>
        </p:spPr>
      </p:pic>
    </p:spTree>
    <p:extLst>
      <p:ext uri="{BB962C8B-B14F-4D97-AF65-F5344CB8AC3E}">
        <p14:creationId xmlns:p14="http://schemas.microsoft.com/office/powerpoint/2010/main" val="39645254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395824-80A1-4BFF-4157-08F39ABC3D3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FBBBE6FC-E47E-4870-8227-676297B19BCD}"/>
              </a:ext>
            </a:extLst>
          </p:cNvPr>
          <p:cNvPicPr>
            <a:picLocks noChangeAspect="1"/>
          </p:cNvPicPr>
          <p:nvPr/>
        </p:nvPicPr>
        <p:blipFill>
          <a:blip r:embed="rId3">
            <a:alphaModFix/>
          </a:blip>
          <a:stretch>
            <a:fillRect/>
          </a:stretch>
        </p:blipFill>
        <p:spPr>
          <a:xfrm>
            <a:off x="1172998" y="1419307"/>
            <a:ext cx="3115222" cy="315089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5" name="TextBox 4">
            <a:extLst>
              <a:ext uri="{FF2B5EF4-FFF2-40B4-BE49-F238E27FC236}">
                <a16:creationId xmlns:a16="http://schemas.microsoft.com/office/drawing/2014/main" id="{16B545F4-F24B-F05F-30C0-1870DBFC2E5A}"/>
              </a:ext>
            </a:extLst>
          </p:cNvPr>
          <p:cNvSpPr txBox="1"/>
          <p:nvPr/>
        </p:nvSpPr>
        <p:spPr>
          <a:xfrm>
            <a:off x="178676" y="5102339"/>
            <a:ext cx="6096000" cy="1569660"/>
          </a:xfrm>
          <a:prstGeom prst="rect">
            <a:avLst/>
          </a:prstGeom>
          <a:noFill/>
        </p:spPr>
        <p:txBody>
          <a:bodyPr wrap="square">
            <a:spAutoFit/>
          </a:bodyPr>
          <a:lstStyle/>
          <a:p>
            <a:r>
              <a:rPr lang="en-GB" sz="3100" b="1" u="none" strike="noStrike" dirty="0">
                <a:solidFill>
                  <a:srgbClr val="FF0000"/>
                </a:solidFill>
                <a:effectLst/>
                <a:latin typeface="Calibri" panose="020F0502020204030204" pitchFamily="34" charset="0"/>
              </a:rPr>
              <a:t>On the fourth day of </a:t>
            </a:r>
            <a:r>
              <a:rPr lang="en-GB" sz="3100" b="1" u="none" strike="noStrike" dirty="0" err="1">
                <a:solidFill>
                  <a:srgbClr val="FF0000"/>
                </a:solidFill>
                <a:effectLst/>
                <a:latin typeface="Calibri" panose="020F0502020204030204" pitchFamily="34" charset="0"/>
              </a:rPr>
              <a:t>Clickmas</a:t>
            </a:r>
            <a:r>
              <a:rPr lang="en-GB" sz="3100" b="1" u="none" strike="noStrike" dirty="0">
                <a:solidFill>
                  <a:srgbClr val="FF0000"/>
                </a:solidFill>
                <a:effectLst/>
                <a:latin typeface="Calibri" panose="020F0502020204030204" pitchFamily="34" charset="0"/>
              </a:rPr>
              <a:t>,      my gamer said to me,                 “Let’s play safe games online!”</a:t>
            </a:r>
            <a:endParaRPr lang="en-GB" sz="3100" b="1" dirty="0">
              <a:solidFill>
                <a:srgbClr val="FF0000"/>
              </a:solidFill>
            </a:endParaRPr>
          </a:p>
        </p:txBody>
      </p:sp>
      <p:sp>
        <p:nvSpPr>
          <p:cNvPr id="6" name="Content Placeholder 2">
            <a:extLst>
              <a:ext uri="{FF2B5EF4-FFF2-40B4-BE49-F238E27FC236}">
                <a16:creationId xmlns:a16="http://schemas.microsoft.com/office/drawing/2014/main" id="{3C09AE7D-CA7B-139F-2BA4-05C3E6B727AC}"/>
              </a:ext>
            </a:extLst>
          </p:cNvPr>
          <p:cNvSpPr txBox="1">
            <a:spLocks/>
          </p:cNvSpPr>
          <p:nvPr/>
        </p:nvSpPr>
        <p:spPr>
          <a:xfrm>
            <a:off x="5917324" y="1238003"/>
            <a:ext cx="5917324" cy="400362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We all love to play games, but if we’re playing online games we need to check what the game is all about and who it’s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suitable</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 for</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The best way to do that is to have a chat with your family about it and play the game together to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understand </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the content, the potential for risk</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If your games include any gambling/loot boxes remember that they are there to trick you into giving your money away, it’s best to avoid them!</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187CA1FB-C1BD-A4AF-243B-699EB9F6ACB5}"/>
              </a:ext>
            </a:extLst>
          </p:cNvPr>
          <p:cNvSpPr txBox="1"/>
          <p:nvPr/>
        </p:nvSpPr>
        <p:spPr>
          <a:xfrm>
            <a:off x="5917324" y="6364222"/>
            <a:ext cx="6096000" cy="307777"/>
          </a:xfrm>
          <a:prstGeom prst="rect">
            <a:avLst/>
          </a:prstGeom>
          <a:noFill/>
        </p:spPr>
        <p:txBody>
          <a:bodyPr wrap="square">
            <a:spAutoFit/>
          </a:bodyPr>
          <a:lstStyle/>
          <a:p>
            <a:pPr>
              <a:defRPr sz="1800"/>
            </a:pPr>
            <a:r>
              <a:rPr lang="en-GB" sz="1400" b="1" dirty="0">
                <a:solidFill>
                  <a:srgbClr val="FF0000"/>
                </a:solidFill>
                <a:latin typeface="Calibri" panose="020F0502020204030204" pitchFamily="34" charset="0"/>
                <a:ea typeface="Calibri" panose="020F0502020204030204" pitchFamily="34" charset="0"/>
                <a:cs typeface="Calibri" panose="020F0502020204030204" pitchFamily="34" charset="0"/>
              </a:rPr>
              <a:t>Learn more: www.askaboutgames.com</a:t>
            </a:r>
          </a:p>
        </p:txBody>
      </p:sp>
      <p:pic>
        <p:nvPicPr>
          <p:cNvPr id="2" name="Picture 1">
            <a:extLst>
              <a:ext uri="{FF2B5EF4-FFF2-40B4-BE49-F238E27FC236}">
                <a16:creationId xmlns:a16="http://schemas.microsoft.com/office/drawing/2014/main" id="{3F270FC5-9C54-50EB-288B-EBBB4DCD15C9}"/>
              </a:ext>
            </a:extLst>
          </p:cNvPr>
          <p:cNvPicPr>
            <a:picLocks noChangeAspect="1"/>
          </p:cNvPicPr>
          <p:nvPr/>
        </p:nvPicPr>
        <p:blipFill>
          <a:blip r:embed="rId4"/>
          <a:stretch>
            <a:fillRect/>
          </a:stretch>
        </p:blipFill>
        <p:spPr>
          <a:xfrm>
            <a:off x="0" y="186001"/>
            <a:ext cx="8334703" cy="830260"/>
          </a:xfrm>
          <a:prstGeom prst="rect">
            <a:avLst/>
          </a:prstGeom>
        </p:spPr>
      </p:pic>
    </p:spTree>
    <p:extLst>
      <p:ext uri="{BB962C8B-B14F-4D97-AF65-F5344CB8AC3E}">
        <p14:creationId xmlns:p14="http://schemas.microsoft.com/office/powerpoint/2010/main" val="28655300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231871-D66A-62F5-2D81-132AC7A6EBD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3DB9A0E-8568-C463-8FB5-7ED54C1B21D1}"/>
              </a:ext>
            </a:extLst>
          </p:cNvPr>
          <p:cNvPicPr>
            <a:picLocks noChangeAspect="1"/>
          </p:cNvPicPr>
          <p:nvPr/>
        </p:nvPicPr>
        <p:blipFill>
          <a:blip r:embed="rId3">
            <a:alphaModFix/>
          </a:blip>
          <a:stretch>
            <a:fillRect/>
          </a:stretch>
        </p:blipFill>
        <p:spPr>
          <a:xfrm>
            <a:off x="1135117" y="1330945"/>
            <a:ext cx="3431053" cy="343105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5" name="TextBox 4">
            <a:extLst>
              <a:ext uri="{FF2B5EF4-FFF2-40B4-BE49-F238E27FC236}">
                <a16:creationId xmlns:a16="http://schemas.microsoft.com/office/drawing/2014/main" id="{CBF56551-C745-478F-5958-56BF632179AC}"/>
              </a:ext>
            </a:extLst>
          </p:cNvPr>
          <p:cNvSpPr txBox="1"/>
          <p:nvPr/>
        </p:nvSpPr>
        <p:spPr>
          <a:xfrm>
            <a:off x="126124" y="5102339"/>
            <a:ext cx="6096000" cy="1569660"/>
          </a:xfrm>
          <a:prstGeom prst="rect">
            <a:avLst/>
          </a:prstGeom>
          <a:noFill/>
        </p:spPr>
        <p:txBody>
          <a:bodyPr wrap="square">
            <a:spAutoFit/>
          </a:bodyPr>
          <a:lstStyle/>
          <a:p>
            <a:r>
              <a:rPr lang="en-GB" sz="3100" b="1" u="none" strike="noStrike" dirty="0">
                <a:solidFill>
                  <a:srgbClr val="00B050"/>
                </a:solidFill>
                <a:effectLst/>
                <a:latin typeface="Calibri" panose="020F0502020204030204" pitchFamily="34" charset="0"/>
                <a:ea typeface="Calibri" panose="020F0502020204030204" pitchFamily="34" charset="0"/>
                <a:cs typeface="Calibri" panose="020F0502020204030204" pitchFamily="34" charset="0"/>
              </a:rPr>
              <a:t>On the fifth day of </a:t>
            </a:r>
            <a:r>
              <a:rPr lang="en-GB" sz="3100" b="1" u="none" strike="noStrike" dirty="0" err="1">
                <a:solidFill>
                  <a:srgbClr val="00B050"/>
                </a:solidFill>
                <a:effectLst/>
                <a:latin typeface="Calibri" panose="020F0502020204030204" pitchFamily="34" charset="0"/>
                <a:ea typeface="Calibri" panose="020F0502020204030204" pitchFamily="34" charset="0"/>
                <a:cs typeface="Calibri" panose="020F0502020204030204" pitchFamily="34" charset="0"/>
              </a:rPr>
              <a:t>Clickmas</a:t>
            </a:r>
            <a:r>
              <a:rPr lang="en-GB" sz="3100" b="1" u="none" strike="noStrike" dirty="0">
                <a:solidFill>
                  <a:srgbClr val="00B050"/>
                </a:solidFill>
                <a:effectLst/>
                <a:latin typeface="Calibri" panose="020F0502020204030204" pitchFamily="34" charset="0"/>
                <a:ea typeface="Calibri" panose="020F0502020204030204" pitchFamily="34" charset="0"/>
                <a:cs typeface="Calibri" panose="020F0502020204030204" pitchFamily="34" charset="0"/>
              </a:rPr>
              <a:t>,         our passwords sang to me,        “Keep data safe!”</a:t>
            </a:r>
            <a:endParaRPr lang="en-GB" sz="3100" b="1" dirty="0">
              <a:solidFill>
                <a:srgbClr val="00B050"/>
              </a:solidFill>
              <a:latin typeface="Calibri" panose="020F0502020204030204" pitchFamily="34" charset="0"/>
              <a:ea typeface="Calibri" panose="020F0502020204030204" pitchFamily="34" charset="0"/>
              <a:cs typeface="Calibri" panose="020F0502020204030204" pitchFamily="34" charset="0"/>
            </a:endParaRPr>
          </a:p>
        </p:txBody>
      </p:sp>
      <p:sp>
        <p:nvSpPr>
          <p:cNvPr id="6" name="Content Placeholder 2">
            <a:extLst>
              <a:ext uri="{FF2B5EF4-FFF2-40B4-BE49-F238E27FC236}">
                <a16:creationId xmlns:a16="http://schemas.microsoft.com/office/drawing/2014/main" id="{72B53151-1314-EFA8-37E3-ADD349F0A85C}"/>
              </a:ext>
            </a:extLst>
          </p:cNvPr>
          <p:cNvSpPr txBox="1">
            <a:spLocks/>
          </p:cNvSpPr>
          <p:nvPr/>
        </p:nvSpPr>
        <p:spPr>
          <a:xfrm>
            <a:off x="6096000" y="1416480"/>
            <a:ext cx="5749159" cy="45259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Think of your passwords and data like the keys to your house, you wouldn’t hand them out to strangers or use the same one for every door…</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Always create strong,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unique passwords </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and turn on two-step verification where you can - ask a trusted adult if you need help to do this</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 It’s one of the simplest ways to keep your data locked up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safe</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 and sound</a:t>
            </a:r>
          </a:p>
        </p:txBody>
      </p:sp>
      <p:sp>
        <p:nvSpPr>
          <p:cNvPr id="10" name="TextBox 9">
            <a:extLst>
              <a:ext uri="{FF2B5EF4-FFF2-40B4-BE49-F238E27FC236}">
                <a16:creationId xmlns:a16="http://schemas.microsoft.com/office/drawing/2014/main" id="{06E17A4B-86DC-245B-F2C5-567357E8C5DA}"/>
              </a:ext>
            </a:extLst>
          </p:cNvPr>
          <p:cNvSpPr txBox="1"/>
          <p:nvPr/>
        </p:nvSpPr>
        <p:spPr>
          <a:xfrm>
            <a:off x="6222124" y="6128895"/>
            <a:ext cx="5328745" cy="307777"/>
          </a:xfrm>
          <a:prstGeom prst="rect">
            <a:avLst/>
          </a:prstGeom>
          <a:noFill/>
        </p:spPr>
        <p:txBody>
          <a:bodyPr wrap="square">
            <a:spAutoFit/>
          </a:bodyPr>
          <a:lstStyle/>
          <a:p>
            <a:pPr>
              <a:defRPr sz="1800"/>
            </a:pPr>
            <a:r>
              <a:rPr lang="en-GB" sz="1400" b="1" dirty="0">
                <a:solidFill>
                  <a:srgbClr val="00B050"/>
                </a:solidFill>
                <a:latin typeface="Calibri" panose="020F0502020204030204" pitchFamily="34" charset="0"/>
                <a:ea typeface="Calibri" panose="020F0502020204030204" pitchFamily="34" charset="0"/>
                <a:cs typeface="Calibri" panose="020F0502020204030204" pitchFamily="34" charset="0"/>
              </a:rPr>
              <a:t>Learn more: www.twinkl.co.uk</a:t>
            </a:r>
          </a:p>
        </p:txBody>
      </p:sp>
      <p:pic>
        <p:nvPicPr>
          <p:cNvPr id="2" name="Picture 1">
            <a:extLst>
              <a:ext uri="{FF2B5EF4-FFF2-40B4-BE49-F238E27FC236}">
                <a16:creationId xmlns:a16="http://schemas.microsoft.com/office/drawing/2014/main" id="{210AA2A5-F235-9825-2631-BBE48D0EAB5F}"/>
              </a:ext>
            </a:extLst>
          </p:cNvPr>
          <p:cNvPicPr>
            <a:picLocks noChangeAspect="1"/>
          </p:cNvPicPr>
          <p:nvPr/>
        </p:nvPicPr>
        <p:blipFill>
          <a:blip r:embed="rId4"/>
          <a:stretch>
            <a:fillRect/>
          </a:stretch>
        </p:blipFill>
        <p:spPr>
          <a:xfrm>
            <a:off x="0" y="186001"/>
            <a:ext cx="8334703" cy="830260"/>
          </a:xfrm>
          <a:prstGeom prst="rect">
            <a:avLst/>
          </a:prstGeom>
        </p:spPr>
      </p:pic>
    </p:spTree>
    <p:extLst>
      <p:ext uri="{BB962C8B-B14F-4D97-AF65-F5344CB8AC3E}">
        <p14:creationId xmlns:p14="http://schemas.microsoft.com/office/powerpoint/2010/main" val="635525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093006-3BA0-165B-0E31-D7EFC89BE18B}"/>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1B4DBAEC-CA4E-8A36-2BDD-9CD0968F269E}"/>
              </a:ext>
            </a:extLst>
          </p:cNvPr>
          <p:cNvPicPr>
            <a:picLocks noChangeAspect="1"/>
          </p:cNvPicPr>
          <p:nvPr/>
        </p:nvPicPr>
        <p:blipFill>
          <a:blip r:embed="rId3">
            <a:alphaModFix/>
          </a:blip>
          <a:stretch>
            <a:fillRect/>
          </a:stretch>
        </p:blipFill>
        <p:spPr>
          <a:xfrm>
            <a:off x="1165297" y="1473001"/>
            <a:ext cx="3002054" cy="302429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5" name="TextBox 4">
            <a:extLst>
              <a:ext uri="{FF2B5EF4-FFF2-40B4-BE49-F238E27FC236}">
                <a16:creationId xmlns:a16="http://schemas.microsoft.com/office/drawing/2014/main" id="{FA21088D-DE7B-B38B-D3F6-6471EF54BD7D}"/>
              </a:ext>
            </a:extLst>
          </p:cNvPr>
          <p:cNvSpPr txBox="1"/>
          <p:nvPr/>
        </p:nvSpPr>
        <p:spPr>
          <a:xfrm>
            <a:off x="168165" y="5124611"/>
            <a:ext cx="5475890" cy="1569660"/>
          </a:xfrm>
          <a:prstGeom prst="rect">
            <a:avLst/>
          </a:prstGeom>
          <a:noFill/>
        </p:spPr>
        <p:txBody>
          <a:bodyPr wrap="square">
            <a:spAutoFit/>
          </a:bodyPr>
          <a:lstStyle/>
          <a:p>
            <a:r>
              <a:rPr lang="en-GB" sz="3100" b="1" u="none" strike="noStrike" dirty="0">
                <a:solidFill>
                  <a:srgbClr val="FF0000"/>
                </a:solidFill>
                <a:effectLst/>
                <a:latin typeface="Calibri" panose="020F0502020204030204" pitchFamily="34" charset="0"/>
              </a:rPr>
              <a:t>On the sixth day of </a:t>
            </a:r>
            <a:r>
              <a:rPr lang="en-GB" sz="3100" b="1" u="none" strike="noStrike" dirty="0" err="1">
                <a:solidFill>
                  <a:srgbClr val="FF0000"/>
                </a:solidFill>
                <a:effectLst/>
                <a:latin typeface="Calibri" panose="020F0502020204030204" pitchFamily="34" charset="0"/>
              </a:rPr>
              <a:t>Clickmas</a:t>
            </a:r>
            <a:r>
              <a:rPr lang="en-GB" sz="3100" b="1" u="none" strike="noStrike" dirty="0">
                <a:solidFill>
                  <a:srgbClr val="FF0000"/>
                </a:solidFill>
                <a:effectLst/>
                <a:latin typeface="Calibri" panose="020F0502020204030204" pitchFamily="34" charset="0"/>
              </a:rPr>
              <a:t>,      my profile reminded me,            “Be kind online!”</a:t>
            </a:r>
            <a:endParaRPr lang="en-GB" sz="3100" b="1" dirty="0">
              <a:solidFill>
                <a:srgbClr val="FF0000"/>
              </a:solidFill>
            </a:endParaRPr>
          </a:p>
        </p:txBody>
      </p:sp>
      <p:sp>
        <p:nvSpPr>
          <p:cNvPr id="6" name="Content Placeholder 2">
            <a:extLst>
              <a:ext uri="{FF2B5EF4-FFF2-40B4-BE49-F238E27FC236}">
                <a16:creationId xmlns:a16="http://schemas.microsoft.com/office/drawing/2014/main" id="{16EEB376-5403-3F71-32AB-F3E210E28A5A}"/>
              </a:ext>
            </a:extLst>
          </p:cNvPr>
          <p:cNvSpPr txBox="1">
            <a:spLocks/>
          </p:cNvSpPr>
          <p:nvPr/>
        </p:nvSpPr>
        <p:spPr>
          <a:xfrm>
            <a:off x="5780690" y="1334814"/>
            <a:ext cx="5980387" cy="330066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defRPr sz="1800"/>
            </a:pPr>
            <a:r>
              <a:rPr lang="en-GB" sz="2600" dirty="0">
                <a:solidFill>
                  <a:schemeClr val="tx1"/>
                </a:solidFill>
                <a:latin typeface="Calibri" panose="020F0502020204030204" pitchFamily="34" charset="0"/>
                <a:ea typeface="Calibri" panose="020F0502020204030204" pitchFamily="34" charset="0"/>
                <a:cs typeface="Calibri" panose="020F0502020204030204" pitchFamily="34" charset="0"/>
              </a:rPr>
              <a:t>Remember that </a:t>
            </a:r>
            <a:r>
              <a:rPr lang="en-GB" sz="2600" b="1" dirty="0">
                <a:solidFill>
                  <a:srgbClr val="00B050"/>
                </a:solidFill>
                <a:latin typeface="Calibri" panose="020F0502020204030204" pitchFamily="34" charset="0"/>
                <a:ea typeface="Calibri" panose="020F0502020204030204" pitchFamily="34" charset="0"/>
                <a:cs typeface="Calibri" panose="020F0502020204030204" pitchFamily="34" charset="0"/>
              </a:rPr>
              <a:t>kindness</a:t>
            </a:r>
            <a:r>
              <a:rPr lang="en-GB" sz="2600" dirty="0">
                <a:solidFill>
                  <a:schemeClr val="tx1"/>
                </a:solidFill>
                <a:latin typeface="Calibri" panose="020F0502020204030204" pitchFamily="34" charset="0"/>
                <a:ea typeface="Calibri" panose="020F0502020204030204" pitchFamily="34" charset="0"/>
                <a:cs typeface="Calibri" panose="020F0502020204030204" pitchFamily="34" charset="0"/>
              </a:rPr>
              <a:t> matters just as much online as it does face to face</a:t>
            </a:r>
          </a:p>
          <a:p>
            <a:pPr>
              <a:defRPr sz="1800"/>
            </a:pPr>
            <a:br>
              <a:rPr lang="en-GB" sz="2600"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GB" sz="2600" dirty="0">
                <a:solidFill>
                  <a:schemeClr val="tx1"/>
                </a:solidFill>
                <a:latin typeface="Calibri" panose="020F0502020204030204" pitchFamily="34" charset="0"/>
                <a:ea typeface="Calibri" panose="020F0502020204030204" pitchFamily="34" charset="0"/>
                <a:cs typeface="Calibri" panose="020F0502020204030204" pitchFamily="34" charset="0"/>
              </a:rPr>
              <a:t>A kind comment, a positive message, or simply choosing not to join in negativity can make a real difference</a:t>
            </a:r>
          </a:p>
          <a:p>
            <a:pPr>
              <a:defRPr sz="1800"/>
            </a:pPr>
            <a:endParaRPr lang="en-GB" sz="2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600" dirty="0">
                <a:solidFill>
                  <a:schemeClr val="tx1"/>
                </a:solidFill>
                <a:latin typeface="Calibri" panose="020F0502020204030204" pitchFamily="34" charset="0"/>
                <a:ea typeface="Calibri" panose="020F0502020204030204" pitchFamily="34" charset="0"/>
                <a:cs typeface="Calibri" panose="020F0502020204030204" pitchFamily="34" charset="0"/>
              </a:rPr>
              <a:t>Pause before you post or message. Remember to lift others up, not tear them down. If you see other people being unkind, be an </a:t>
            </a:r>
            <a:r>
              <a:rPr lang="en-GB" sz="2600" b="1" dirty="0">
                <a:solidFill>
                  <a:srgbClr val="00B050"/>
                </a:solidFill>
                <a:latin typeface="Calibri" panose="020F0502020204030204" pitchFamily="34" charset="0"/>
                <a:ea typeface="Calibri" panose="020F0502020204030204" pitchFamily="34" charset="0"/>
                <a:cs typeface="Calibri" panose="020F0502020204030204" pitchFamily="34" charset="0"/>
              </a:rPr>
              <a:t>upstander</a:t>
            </a:r>
            <a:r>
              <a:rPr lang="en-GB" sz="2600" dirty="0">
                <a:solidFill>
                  <a:schemeClr val="tx1"/>
                </a:solidFill>
                <a:latin typeface="Calibri" panose="020F0502020204030204" pitchFamily="34" charset="0"/>
                <a:ea typeface="Calibri" panose="020F0502020204030204" pitchFamily="34" charset="0"/>
                <a:cs typeface="Calibri" panose="020F0502020204030204" pitchFamily="34" charset="0"/>
              </a:rPr>
              <a:t> speak up and report your concerns</a:t>
            </a:r>
          </a:p>
        </p:txBody>
      </p:sp>
      <p:sp>
        <p:nvSpPr>
          <p:cNvPr id="8" name="TextBox 7">
            <a:extLst>
              <a:ext uri="{FF2B5EF4-FFF2-40B4-BE49-F238E27FC236}">
                <a16:creationId xmlns:a16="http://schemas.microsoft.com/office/drawing/2014/main" id="{7BCD62AF-725C-EF88-8350-B03FBA315404}"/>
              </a:ext>
            </a:extLst>
          </p:cNvPr>
          <p:cNvSpPr txBox="1"/>
          <p:nvPr/>
        </p:nvSpPr>
        <p:spPr>
          <a:xfrm>
            <a:off x="5780690" y="6364222"/>
            <a:ext cx="6096000" cy="307777"/>
          </a:xfrm>
          <a:prstGeom prst="rect">
            <a:avLst/>
          </a:prstGeom>
          <a:noFill/>
        </p:spPr>
        <p:txBody>
          <a:bodyPr wrap="square">
            <a:spAutoFit/>
          </a:bodyPr>
          <a:lstStyle/>
          <a:p>
            <a:r>
              <a:rPr lang="en-GB" b="1" dirty="0">
                <a:solidFill>
                  <a:srgbClr val="FF0000"/>
                </a:solidFill>
                <a:latin typeface="Calibri" panose="020F0502020204030204" pitchFamily="34" charset="0"/>
                <a:ea typeface="Calibri" panose="020F0502020204030204" pitchFamily="34" charset="0"/>
                <a:cs typeface="Calibri" panose="020F0502020204030204" pitchFamily="34" charset="0"/>
              </a:rPr>
              <a:t>Learn more: www.youngminds.org.uk</a:t>
            </a:r>
          </a:p>
        </p:txBody>
      </p:sp>
      <p:pic>
        <p:nvPicPr>
          <p:cNvPr id="2" name="Picture 1">
            <a:extLst>
              <a:ext uri="{FF2B5EF4-FFF2-40B4-BE49-F238E27FC236}">
                <a16:creationId xmlns:a16="http://schemas.microsoft.com/office/drawing/2014/main" id="{1947FB63-0B89-C2C9-6D93-9BF8D8CC3D78}"/>
              </a:ext>
            </a:extLst>
          </p:cNvPr>
          <p:cNvPicPr>
            <a:picLocks noChangeAspect="1"/>
          </p:cNvPicPr>
          <p:nvPr/>
        </p:nvPicPr>
        <p:blipFill>
          <a:blip r:embed="rId4"/>
          <a:stretch>
            <a:fillRect/>
          </a:stretch>
        </p:blipFill>
        <p:spPr>
          <a:xfrm>
            <a:off x="0" y="186001"/>
            <a:ext cx="8334703" cy="830260"/>
          </a:xfrm>
          <a:prstGeom prst="rect">
            <a:avLst/>
          </a:prstGeom>
        </p:spPr>
      </p:pic>
    </p:spTree>
    <p:extLst>
      <p:ext uri="{BB962C8B-B14F-4D97-AF65-F5344CB8AC3E}">
        <p14:creationId xmlns:p14="http://schemas.microsoft.com/office/powerpoint/2010/main" val="5707949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0AE1FD-ED69-D0D9-81FE-BE0E27AE3A92}"/>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D9172AAD-57C1-F317-E125-4FEBAEA94C39}"/>
              </a:ext>
            </a:extLst>
          </p:cNvPr>
          <p:cNvPicPr>
            <a:picLocks noChangeAspect="1"/>
          </p:cNvPicPr>
          <p:nvPr/>
        </p:nvPicPr>
        <p:blipFill>
          <a:blip r:embed="rId3">
            <a:alphaModFix/>
          </a:blip>
          <a:stretch>
            <a:fillRect/>
          </a:stretch>
        </p:blipFill>
        <p:spPr>
          <a:xfrm>
            <a:off x="941059" y="1521915"/>
            <a:ext cx="4297795" cy="280834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5" name="TextBox 4">
            <a:extLst>
              <a:ext uri="{FF2B5EF4-FFF2-40B4-BE49-F238E27FC236}">
                <a16:creationId xmlns:a16="http://schemas.microsoft.com/office/drawing/2014/main" id="{BDF5F85C-2ABA-CA8D-5102-2BDBF1438479}"/>
              </a:ext>
            </a:extLst>
          </p:cNvPr>
          <p:cNvSpPr txBox="1"/>
          <p:nvPr/>
        </p:nvSpPr>
        <p:spPr>
          <a:xfrm>
            <a:off x="231227" y="5024930"/>
            <a:ext cx="6096000" cy="1569660"/>
          </a:xfrm>
          <a:prstGeom prst="rect">
            <a:avLst/>
          </a:prstGeom>
          <a:noFill/>
        </p:spPr>
        <p:txBody>
          <a:bodyPr wrap="square">
            <a:spAutoFit/>
          </a:bodyPr>
          <a:lstStyle/>
          <a:p>
            <a:r>
              <a:rPr lang="en-GB" sz="3100" b="1" u="none" strike="noStrike" dirty="0">
                <a:solidFill>
                  <a:srgbClr val="00B050"/>
                </a:solidFill>
                <a:effectLst/>
                <a:latin typeface="Calibri" panose="020F0502020204030204" pitchFamily="34" charset="0"/>
              </a:rPr>
              <a:t>On the seventh day of </a:t>
            </a:r>
            <a:r>
              <a:rPr lang="en-GB" sz="3100" b="1" u="none" strike="noStrike" dirty="0" err="1">
                <a:solidFill>
                  <a:srgbClr val="00B050"/>
                </a:solidFill>
                <a:effectLst/>
                <a:latin typeface="Calibri" panose="020F0502020204030204" pitchFamily="34" charset="0"/>
              </a:rPr>
              <a:t>Clickmas</a:t>
            </a:r>
            <a:r>
              <a:rPr lang="en-GB" sz="3100" b="1" u="none" strike="noStrike" dirty="0">
                <a:solidFill>
                  <a:srgbClr val="00B050"/>
                </a:solidFill>
                <a:effectLst/>
                <a:latin typeface="Calibri" panose="020F0502020204030204" pitchFamily="34" charset="0"/>
              </a:rPr>
              <a:t>,   my </a:t>
            </a:r>
            <a:r>
              <a:rPr lang="en-GB" sz="3100" b="1" dirty="0">
                <a:solidFill>
                  <a:srgbClr val="00B050"/>
                </a:solidFill>
                <a:latin typeface="Calibri" panose="020F0502020204030204" pitchFamily="34" charset="0"/>
              </a:rPr>
              <a:t>friend </a:t>
            </a:r>
            <a:r>
              <a:rPr lang="en-GB" sz="3100" b="1" u="none" strike="noStrike" dirty="0">
                <a:solidFill>
                  <a:srgbClr val="00B050"/>
                </a:solidFill>
                <a:effectLst/>
                <a:latin typeface="Calibri" panose="020F0502020204030204" pitchFamily="34" charset="0"/>
              </a:rPr>
              <a:t>showed me,               “Here’s how to report!”</a:t>
            </a:r>
            <a:endParaRPr lang="en-GB" sz="3100" b="1" dirty="0">
              <a:solidFill>
                <a:srgbClr val="00B050"/>
              </a:solidFill>
            </a:endParaRPr>
          </a:p>
        </p:txBody>
      </p:sp>
      <p:sp>
        <p:nvSpPr>
          <p:cNvPr id="6" name="Content Placeholder 2">
            <a:extLst>
              <a:ext uri="{FF2B5EF4-FFF2-40B4-BE49-F238E27FC236}">
                <a16:creationId xmlns:a16="http://schemas.microsoft.com/office/drawing/2014/main" id="{F952976F-C8C1-5290-CE21-3E2788A40468}"/>
              </a:ext>
            </a:extLst>
          </p:cNvPr>
          <p:cNvSpPr txBox="1">
            <a:spLocks/>
          </p:cNvSpPr>
          <p:nvPr/>
        </p:nvSpPr>
        <p:spPr>
          <a:xfrm>
            <a:off x="6085489" y="1223971"/>
            <a:ext cx="5696608" cy="380358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If you or your friends see or receive something online that makes you feel upset, worried, or unsafe, it’s important to speak up and to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report it</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Most apps and games have built-in tools to block or report harmful content </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Reporting helps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protect you</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 your friends and everyone who uses the internet</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If you are worried about anything that you have received speak to a trusted adult</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5CE54074-34B7-3B5B-82F7-5B35E5883C50}"/>
              </a:ext>
            </a:extLst>
          </p:cNvPr>
          <p:cNvSpPr txBox="1"/>
          <p:nvPr/>
        </p:nvSpPr>
        <p:spPr>
          <a:xfrm>
            <a:off x="6232634" y="6433533"/>
            <a:ext cx="6096000" cy="307777"/>
          </a:xfrm>
          <a:prstGeom prst="rect">
            <a:avLst/>
          </a:prstGeom>
          <a:noFill/>
        </p:spPr>
        <p:txBody>
          <a:bodyPr wrap="square">
            <a:spAutoFit/>
          </a:bodyPr>
          <a:lstStyle/>
          <a:p>
            <a:pPr>
              <a:defRPr sz="1800"/>
            </a:pPr>
            <a:r>
              <a:rPr lang="en-GB" sz="1400" b="1" dirty="0">
                <a:solidFill>
                  <a:srgbClr val="00B050"/>
                </a:solidFill>
                <a:latin typeface="Calibri" panose="020F0502020204030204" pitchFamily="34" charset="0"/>
                <a:ea typeface="Calibri" panose="020F0502020204030204" pitchFamily="34" charset="0"/>
                <a:cs typeface="Calibri" panose="020F0502020204030204" pitchFamily="34" charset="0"/>
              </a:rPr>
              <a:t>Learn more: reportharmfulcontent.com</a:t>
            </a:r>
          </a:p>
        </p:txBody>
      </p:sp>
      <p:pic>
        <p:nvPicPr>
          <p:cNvPr id="2" name="Picture 1">
            <a:extLst>
              <a:ext uri="{FF2B5EF4-FFF2-40B4-BE49-F238E27FC236}">
                <a16:creationId xmlns:a16="http://schemas.microsoft.com/office/drawing/2014/main" id="{BB090349-1456-13F1-4C86-81C1D0BCE313}"/>
              </a:ext>
            </a:extLst>
          </p:cNvPr>
          <p:cNvPicPr>
            <a:picLocks noChangeAspect="1"/>
          </p:cNvPicPr>
          <p:nvPr/>
        </p:nvPicPr>
        <p:blipFill>
          <a:blip r:embed="rId4"/>
          <a:stretch>
            <a:fillRect/>
          </a:stretch>
        </p:blipFill>
        <p:spPr>
          <a:xfrm>
            <a:off x="0" y="186001"/>
            <a:ext cx="8334703" cy="830260"/>
          </a:xfrm>
          <a:prstGeom prst="rect">
            <a:avLst/>
          </a:prstGeom>
        </p:spPr>
      </p:pic>
    </p:spTree>
    <p:extLst>
      <p:ext uri="{BB962C8B-B14F-4D97-AF65-F5344CB8AC3E}">
        <p14:creationId xmlns:p14="http://schemas.microsoft.com/office/powerpoint/2010/main" val="19955185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6A141B-9371-A642-444C-53398EC0635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B69CA93-C450-6491-66AF-84D6E59AB310}"/>
              </a:ext>
            </a:extLst>
          </p:cNvPr>
          <p:cNvPicPr>
            <a:picLocks noChangeAspect="1"/>
          </p:cNvPicPr>
          <p:nvPr/>
        </p:nvPicPr>
        <p:blipFill>
          <a:blip r:embed="rId3">
            <a:alphaModFix/>
          </a:blip>
          <a:stretch>
            <a:fillRect/>
          </a:stretch>
        </p:blipFill>
        <p:spPr>
          <a:xfrm>
            <a:off x="1277471" y="1521030"/>
            <a:ext cx="3449835" cy="303434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7" name="TextBox 6">
            <a:extLst>
              <a:ext uri="{FF2B5EF4-FFF2-40B4-BE49-F238E27FC236}">
                <a16:creationId xmlns:a16="http://schemas.microsoft.com/office/drawing/2014/main" id="{39DDB471-58F5-514D-C73E-6639EE4A0D3B}"/>
              </a:ext>
            </a:extLst>
          </p:cNvPr>
          <p:cNvSpPr txBox="1"/>
          <p:nvPr/>
        </p:nvSpPr>
        <p:spPr>
          <a:xfrm>
            <a:off x="147146" y="5164917"/>
            <a:ext cx="6096000" cy="1569660"/>
          </a:xfrm>
          <a:prstGeom prst="rect">
            <a:avLst/>
          </a:prstGeom>
          <a:noFill/>
        </p:spPr>
        <p:txBody>
          <a:bodyPr wrap="square">
            <a:spAutoFit/>
          </a:bodyPr>
          <a:lstStyle/>
          <a:p>
            <a:r>
              <a:rPr lang="en-GB" sz="3100" b="1" u="none" strike="noStrike" dirty="0">
                <a:solidFill>
                  <a:srgbClr val="FF0000"/>
                </a:solidFill>
                <a:effectLst/>
                <a:latin typeface="Calibri" panose="020F0502020204030204" pitchFamily="34" charset="0"/>
              </a:rPr>
              <a:t>On the eighth day of </a:t>
            </a:r>
            <a:r>
              <a:rPr lang="en-GB" sz="3100" b="1" u="none" strike="noStrike" dirty="0" err="1">
                <a:solidFill>
                  <a:srgbClr val="FF0000"/>
                </a:solidFill>
                <a:effectLst/>
                <a:latin typeface="Calibri" panose="020F0502020204030204" pitchFamily="34" charset="0"/>
              </a:rPr>
              <a:t>Clickmas</a:t>
            </a:r>
            <a:r>
              <a:rPr lang="en-GB" sz="3100" b="1" u="none" strike="noStrike" dirty="0">
                <a:solidFill>
                  <a:srgbClr val="FF0000"/>
                </a:solidFill>
                <a:effectLst/>
                <a:latin typeface="Calibri" panose="020F0502020204030204" pitchFamily="34" charset="0"/>
              </a:rPr>
              <a:t>,     our scrolls revealed to me,         “Spot fake news and trickery!”</a:t>
            </a:r>
            <a:endParaRPr lang="en-GB" sz="3100" b="1" dirty="0">
              <a:solidFill>
                <a:srgbClr val="FF0000"/>
              </a:solidFill>
            </a:endParaRPr>
          </a:p>
        </p:txBody>
      </p:sp>
      <p:sp>
        <p:nvSpPr>
          <p:cNvPr id="8" name="Content Placeholder 2">
            <a:extLst>
              <a:ext uri="{FF2B5EF4-FFF2-40B4-BE49-F238E27FC236}">
                <a16:creationId xmlns:a16="http://schemas.microsoft.com/office/drawing/2014/main" id="{3D26540C-3A10-175B-B887-AF2798531274}"/>
              </a:ext>
            </a:extLst>
          </p:cNvPr>
          <p:cNvSpPr txBox="1">
            <a:spLocks/>
          </p:cNvSpPr>
          <p:nvPr/>
        </p:nvSpPr>
        <p:spPr>
          <a:xfrm>
            <a:off x="6379779" y="1191646"/>
            <a:ext cx="5612523" cy="370300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Not everything we read or watch online is true </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Pause and to ask, “Who posted this? Can I trust this source?”</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Algorithms and influencers can shape what we see, sometimes without us realising it</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We need to all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think critically </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about what could be misinformation or a conspiracy theory, trying to trick us into believing something, let’s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fact check </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together! </a:t>
            </a:r>
          </a:p>
        </p:txBody>
      </p:sp>
      <p:sp>
        <p:nvSpPr>
          <p:cNvPr id="10" name="TextBox 9">
            <a:extLst>
              <a:ext uri="{FF2B5EF4-FFF2-40B4-BE49-F238E27FC236}">
                <a16:creationId xmlns:a16="http://schemas.microsoft.com/office/drawing/2014/main" id="{69E4E31C-1630-2CA3-F4AE-362167CA57ED}"/>
              </a:ext>
            </a:extLst>
          </p:cNvPr>
          <p:cNvSpPr txBox="1"/>
          <p:nvPr/>
        </p:nvSpPr>
        <p:spPr>
          <a:xfrm>
            <a:off x="6379779" y="6426800"/>
            <a:ext cx="6096000" cy="307777"/>
          </a:xfrm>
          <a:prstGeom prst="rect">
            <a:avLst/>
          </a:prstGeom>
          <a:noFill/>
        </p:spPr>
        <p:txBody>
          <a:bodyPr wrap="square">
            <a:spAutoFit/>
          </a:bodyPr>
          <a:lstStyle/>
          <a:p>
            <a:pPr>
              <a:defRPr sz="1800"/>
            </a:pPr>
            <a:r>
              <a:rPr lang="en-GB" sz="1400" b="1" dirty="0">
                <a:solidFill>
                  <a:srgbClr val="FF0000"/>
                </a:solidFill>
                <a:latin typeface="Calibri" panose="020F0502020204030204" pitchFamily="34" charset="0"/>
                <a:ea typeface="Calibri" panose="020F0502020204030204" pitchFamily="34" charset="0"/>
                <a:cs typeface="Calibri" panose="020F0502020204030204" pitchFamily="34" charset="0"/>
              </a:rPr>
              <a:t>Learn more: www.bbc.co.uk/bitesize/articles/zmvdd6f</a:t>
            </a:r>
          </a:p>
        </p:txBody>
      </p:sp>
      <p:pic>
        <p:nvPicPr>
          <p:cNvPr id="2" name="Picture 1">
            <a:extLst>
              <a:ext uri="{FF2B5EF4-FFF2-40B4-BE49-F238E27FC236}">
                <a16:creationId xmlns:a16="http://schemas.microsoft.com/office/drawing/2014/main" id="{C4F55B4C-1DA0-3DD2-E8E5-01257D4065E3}"/>
              </a:ext>
            </a:extLst>
          </p:cNvPr>
          <p:cNvPicPr>
            <a:picLocks noChangeAspect="1"/>
          </p:cNvPicPr>
          <p:nvPr/>
        </p:nvPicPr>
        <p:blipFill>
          <a:blip r:embed="rId4"/>
          <a:stretch>
            <a:fillRect/>
          </a:stretch>
        </p:blipFill>
        <p:spPr>
          <a:xfrm>
            <a:off x="0" y="186001"/>
            <a:ext cx="8334703" cy="830260"/>
          </a:xfrm>
          <a:prstGeom prst="rect">
            <a:avLst/>
          </a:prstGeom>
        </p:spPr>
      </p:pic>
    </p:spTree>
    <p:extLst>
      <p:ext uri="{BB962C8B-B14F-4D97-AF65-F5344CB8AC3E}">
        <p14:creationId xmlns:p14="http://schemas.microsoft.com/office/powerpoint/2010/main" val="29129001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05D18D-16CA-894A-10FB-9A0F9D149CC4}"/>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FC3F1A61-AB22-EE1F-2B9F-1C130964F39D}"/>
              </a:ext>
            </a:extLst>
          </p:cNvPr>
          <p:cNvPicPr>
            <a:picLocks noChangeAspect="1"/>
          </p:cNvPicPr>
          <p:nvPr/>
        </p:nvPicPr>
        <p:blipFill>
          <a:blip r:embed="rId3">
            <a:alphaModFix/>
          </a:blip>
          <a:stretch>
            <a:fillRect/>
          </a:stretch>
        </p:blipFill>
        <p:spPr>
          <a:xfrm>
            <a:off x="1834360" y="1265026"/>
            <a:ext cx="2513555" cy="346462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5" name="TextBox 4">
            <a:extLst>
              <a:ext uri="{FF2B5EF4-FFF2-40B4-BE49-F238E27FC236}">
                <a16:creationId xmlns:a16="http://schemas.microsoft.com/office/drawing/2014/main" id="{C4E4CF4D-C2FB-2707-0635-EE77E2295E4D}"/>
              </a:ext>
            </a:extLst>
          </p:cNvPr>
          <p:cNvSpPr txBox="1"/>
          <p:nvPr/>
        </p:nvSpPr>
        <p:spPr>
          <a:xfrm>
            <a:off x="179702" y="5111481"/>
            <a:ext cx="6096000" cy="1569660"/>
          </a:xfrm>
          <a:prstGeom prst="rect">
            <a:avLst/>
          </a:prstGeom>
          <a:noFill/>
        </p:spPr>
        <p:txBody>
          <a:bodyPr wrap="square">
            <a:spAutoFit/>
          </a:bodyPr>
          <a:lstStyle/>
          <a:p>
            <a:r>
              <a:rPr lang="en-GB" sz="3100" b="1" u="none" strike="noStrike" dirty="0">
                <a:solidFill>
                  <a:srgbClr val="00B050"/>
                </a:solidFill>
                <a:effectLst/>
                <a:latin typeface="Calibri" panose="020F0502020204030204" pitchFamily="34" charset="0"/>
              </a:rPr>
              <a:t>On the ninth day of </a:t>
            </a:r>
            <a:r>
              <a:rPr lang="en-GB" sz="3100" b="1" u="none" strike="noStrike" dirty="0" err="1">
                <a:solidFill>
                  <a:srgbClr val="00B050"/>
                </a:solidFill>
                <a:effectLst/>
                <a:latin typeface="Calibri" panose="020F0502020204030204" pitchFamily="34" charset="0"/>
              </a:rPr>
              <a:t>Clickmas</a:t>
            </a:r>
            <a:r>
              <a:rPr lang="en-GB" sz="3100" b="1" u="none" strike="noStrike" dirty="0">
                <a:solidFill>
                  <a:srgbClr val="00B050"/>
                </a:solidFill>
                <a:effectLst/>
                <a:latin typeface="Calibri" panose="020F0502020204030204" pitchFamily="34" charset="0"/>
              </a:rPr>
              <a:t>,        we all agreed to </a:t>
            </a:r>
            <a:r>
              <a:rPr lang="en-GB" sz="3100" b="1" dirty="0">
                <a:solidFill>
                  <a:srgbClr val="00B050"/>
                </a:solidFill>
                <a:latin typeface="Calibri" panose="020F0502020204030204" pitchFamily="34" charset="0"/>
              </a:rPr>
              <a:t>follow</a:t>
            </a:r>
            <a:r>
              <a:rPr lang="en-GB" sz="3100" b="1" u="none" strike="noStrike" dirty="0">
                <a:solidFill>
                  <a:srgbClr val="00B050"/>
                </a:solidFill>
                <a:effectLst/>
                <a:latin typeface="Calibri" panose="020F0502020204030204" pitchFamily="34" charset="0"/>
              </a:rPr>
              <a:t>, </a:t>
            </a:r>
          </a:p>
          <a:p>
            <a:r>
              <a:rPr lang="en-GB" sz="3100" b="1" dirty="0">
                <a:solidFill>
                  <a:srgbClr val="00B050"/>
                </a:solidFill>
                <a:latin typeface="Calibri" panose="020F0502020204030204" pitchFamily="34" charset="0"/>
              </a:rPr>
              <a:t>“our digital footprints</a:t>
            </a:r>
            <a:r>
              <a:rPr lang="en-GB" sz="3100" b="1" u="none" strike="noStrike" dirty="0">
                <a:solidFill>
                  <a:srgbClr val="00B050"/>
                </a:solidFill>
                <a:effectLst/>
                <a:latin typeface="Calibri" panose="020F0502020204030204" pitchFamily="34" charset="0"/>
              </a:rPr>
              <a:t>!”</a:t>
            </a:r>
            <a:endParaRPr lang="en-GB" sz="3100" b="1" dirty="0">
              <a:solidFill>
                <a:srgbClr val="00B050"/>
              </a:solidFill>
            </a:endParaRPr>
          </a:p>
        </p:txBody>
      </p:sp>
      <p:sp>
        <p:nvSpPr>
          <p:cNvPr id="13" name="TextBox 12">
            <a:extLst>
              <a:ext uri="{FF2B5EF4-FFF2-40B4-BE49-F238E27FC236}">
                <a16:creationId xmlns:a16="http://schemas.microsoft.com/office/drawing/2014/main" id="{AF26578D-62C5-BFDA-6680-19829BA11C4E}"/>
              </a:ext>
            </a:extLst>
          </p:cNvPr>
          <p:cNvSpPr txBox="1"/>
          <p:nvPr/>
        </p:nvSpPr>
        <p:spPr>
          <a:xfrm>
            <a:off x="5959818" y="1265026"/>
            <a:ext cx="5791972" cy="4893647"/>
          </a:xfrm>
          <a:prstGeom prst="rect">
            <a:avLst/>
          </a:prstGeom>
          <a:noFill/>
        </p:spPr>
        <p:txBody>
          <a:bodyPr wrap="square">
            <a:spAutoFit/>
          </a:bodyPr>
          <a:lstStyle/>
          <a:p>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Every click, post, or comment we make leaves a trace online – it’s known as our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digital footprint</a:t>
            </a:r>
          </a:p>
          <a:p>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Your online digital activity can be saved, shared and seen years later</a:t>
            </a:r>
          </a:p>
          <a:p>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Think before </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you post and regularly review your data, photos and old accounts</a:t>
            </a:r>
          </a:p>
          <a:p>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Universities, employers, and even friends can form opinions based on what they find out about you online</a:t>
            </a:r>
          </a:p>
        </p:txBody>
      </p:sp>
      <p:pic>
        <p:nvPicPr>
          <p:cNvPr id="2" name="Picture 1">
            <a:extLst>
              <a:ext uri="{FF2B5EF4-FFF2-40B4-BE49-F238E27FC236}">
                <a16:creationId xmlns:a16="http://schemas.microsoft.com/office/drawing/2014/main" id="{84AF503B-1C10-A6A9-8FA7-3DA1AAF41BB6}"/>
              </a:ext>
            </a:extLst>
          </p:cNvPr>
          <p:cNvPicPr>
            <a:picLocks noChangeAspect="1"/>
          </p:cNvPicPr>
          <p:nvPr/>
        </p:nvPicPr>
        <p:blipFill>
          <a:blip r:embed="rId4"/>
          <a:stretch>
            <a:fillRect/>
          </a:stretch>
        </p:blipFill>
        <p:spPr>
          <a:xfrm>
            <a:off x="0" y="186001"/>
            <a:ext cx="8334703" cy="830260"/>
          </a:xfrm>
          <a:prstGeom prst="rect">
            <a:avLst/>
          </a:prstGeom>
        </p:spPr>
      </p:pic>
      <p:sp>
        <p:nvSpPr>
          <p:cNvPr id="4" name="TextBox 3">
            <a:extLst>
              <a:ext uri="{FF2B5EF4-FFF2-40B4-BE49-F238E27FC236}">
                <a16:creationId xmlns:a16="http://schemas.microsoft.com/office/drawing/2014/main" id="{657DC6ED-85BE-80D2-7D47-67E88FE99E69}"/>
              </a:ext>
            </a:extLst>
          </p:cNvPr>
          <p:cNvSpPr txBox="1"/>
          <p:nvPr/>
        </p:nvSpPr>
        <p:spPr>
          <a:xfrm>
            <a:off x="5833241" y="6408643"/>
            <a:ext cx="6978868" cy="307777"/>
          </a:xfrm>
          <a:prstGeom prst="rect">
            <a:avLst/>
          </a:prstGeom>
          <a:noFill/>
        </p:spPr>
        <p:txBody>
          <a:bodyPr wrap="square">
            <a:spAutoFit/>
          </a:bodyPr>
          <a:lstStyle/>
          <a:p>
            <a:r>
              <a:rPr lang="en-GB" b="1" dirty="0">
                <a:solidFill>
                  <a:srgbClr val="00B050"/>
                </a:solidFill>
                <a:latin typeface="Calibri" panose="020F0502020204030204" pitchFamily="34" charset="0"/>
                <a:ea typeface="Calibri" panose="020F0502020204030204" pitchFamily="34" charset="0"/>
                <a:cs typeface="Calibri" panose="020F0502020204030204" pitchFamily="34" charset="0"/>
              </a:rPr>
              <a:t>Learn more: www.saferinternet.org.uk</a:t>
            </a:r>
          </a:p>
        </p:txBody>
      </p:sp>
    </p:spTree>
    <p:extLst>
      <p:ext uri="{BB962C8B-B14F-4D97-AF65-F5344CB8AC3E}">
        <p14:creationId xmlns:p14="http://schemas.microsoft.com/office/powerpoint/2010/main" val="42598584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09B70-7D3C-94F1-2F15-CED57289D54B}"/>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7E3DAB14-7D32-B2CA-4E31-2E91E61F113D}"/>
              </a:ext>
            </a:extLst>
          </p:cNvPr>
          <p:cNvPicPr>
            <a:picLocks noChangeAspect="1"/>
          </p:cNvPicPr>
          <p:nvPr/>
        </p:nvPicPr>
        <p:blipFill>
          <a:blip r:embed="rId3">
            <a:alphaModFix/>
          </a:blip>
          <a:stretch>
            <a:fillRect/>
          </a:stretch>
        </p:blipFill>
        <p:spPr>
          <a:xfrm>
            <a:off x="1390154" y="1358394"/>
            <a:ext cx="3261976" cy="346670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5" name="TextBox 4">
            <a:extLst>
              <a:ext uri="{FF2B5EF4-FFF2-40B4-BE49-F238E27FC236}">
                <a16:creationId xmlns:a16="http://schemas.microsoft.com/office/drawing/2014/main" id="{A31F1C91-EE3E-CEB3-12C4-00D06475DFD9}"/>
              </a:ext>
            </a:extLst>
          </p:cNvPr>
          <p:cNvSpPr txBox="1"/>
          <p:nvPr/>
        </p:nvSpPr>
        <p:spPr>
          <a:xfrm>
            <a:off x="191122" y="5172847"/>
            <a:ext cx="6096000" cy="1569660"/>
          </a:xfrm>
          <a:prstGeom prst="rect">
            <a:avLst/>
          </a:prstGeom>
          <a:noFill/>
        </p:spPr>
        <p:txBody>
          <a:bodyPr wrap="square">
            <a:spAutoFit/>
          </a:bodyPr>
          <a:lstStyle/>
          <a:p>
            <a:r>
              <a:rPr lang="en-GB" sz="3100" b="1" u="none" strike="noStrike" dirty="0">
                <a:solidFill>
                  <a:srgbClr val="FF0000"/>
                </a:solidFill>
                <a:effectLst/>
                <a:latin typeface="Calibri" panose="020F0502020204030204" pitchFamily="34" charset="0"/>
              </a:rPr>
              <a:t>On the tenth day of </a:t>
            </a:r>
            <a:r>
              <a:rPr lang="en-GB" sz="3100" b="1" u="none" strike="noStrike" dirty="0" err="1">
                <a:solidFill>
                  <a:srgbClr val="FF0000"/>
                </a:solidFill>
                <a:effectLst/>
                <a:latin typeface="Calibri" panose="020F0502020204030204" pitchFamily="34" charset="0"/>
              </a:rPr>
              <a:t>Clickmas</a:t>
            </a:r>
            <a:r>
              <a:rPr lang="en-GB" sz="3100" b="1" u="none" strike="noStrike" dirty="0">
                <a:solidFill>
                  <a:srgbClr val="FF0000"/>
                </a:solidFill>
                <a:effectLst/>
                <a:latin typeface="Calibri" panose="020F0502020204030204" pitchFamily="34" charset="0"/>
              </a:rPr>
              <a:t>,       my profile </a:t>
            </a:r>
            <a:r>
              <a:rPr lang="en-GB" sz="3100" b="1" dirty="0">
                <a:solidFill>
                  <a:srgbClr val="FF0000"/>
                </a:solidFill>
                <a:latin typeface="Calibri" panose="020F0502020204030204" pitchFamily="34" charset="0"/>
              </a:rPr>
              <a:t>showed </a:t>
            </a:r>
            <a:r>
              <a:rPr lang="en-GB" sz="3100" b="1" u="none" strike="noStrike" dirty="0">
                <a:solidFill>
                  <a:srgbClr val="FF0000"/>
                </a:solidFill>
                <a:effectLst/>
                <a:latin typeface="Calibri" panose="020F0502020204030204" pitchFamily="34" charset="0"/>
              </a:rPr>
              <a:t>me,       </a:t>
            </a:r>
          </a:p>
          <a:p>
            <a:r>
              <a:rPr lang="en-GB" sz="3100" b="1" u="none" strike="noStrike" dirty="0">
                <a:solidFill>
                  <a:srgbClr val="FF0000"/>
                </a:solidFill>
                <a:effectLst/>
                <a:latin typeface="Calibri" panose="020F0502020204030204" pitchFamily="34" charset="0"/>
              </a:rPr>
              <a:t>“These are my friends online!”</a:t>
            </a:r>
            <a:endParaRPr lang="en-GB" sz="3100" b="1" dirty="0">
              <a:solidFill>
                <a:srgbClr val="FF0000"/>
              </a:solidFill>
            </a:endParaRPr>
          </a:p>
        </p:txBody>
      </p:sp>
      <p:sp>
        <p:nvSpPr>
          <p:cNvPr id="6" name="Content Placeholder 2">
            <a:extLst>
              <a:ext uri="{FF2B5EF4-FFF2-40B4-BE49-F238E27FC236}">
                <a16:creationId xmlns:a16="http://schemas.microsoft.com/office/drawing/2014/main" id="{EA2C60E8-87CE-DC5A-5F18-31D57F60C8A2}"/>
              </a:ext>
            </a:extLst>
          </p:cNvPr>
          <p:cNvSpPr txBox="1">
            <a:spLocks/>
          </p:cNvSpPr>
          <p:nvPr/>
        </p:nvSpPr>
        <p:spPr>
          <a:xfrm>
            <a:off x="5770180" y="1215951"/>
            <a:ext cx="6096000" cy="334638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Online friendships can be great, especially when we connect through shared games or interests but it’s important we know that not everyone online is who they seem</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Only chat with people you know in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real life</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 If someone new and unknown messages you privately, do not respond and consider blocking them if they are asking for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personal information</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If you are worried about anything that you have received speak to a trusted adult</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b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b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0A19FE1B-0A24-DD7C-9D73-7DEA9A4DC78B}"/>
              </a:ext>
            </a:extLst>
          </p:cNvPr>
          <p:cNvSpPr txBox="1"/>
          <p:nvPr/>
        </p:nvSpPr>
        <p:spPr>
          <a:xfrm>
            <a:off x="5770180" y="6434730"/>
            <a:ext cx="6096000" cy="307777"/>
          </a:xfrm>
          <a:prstGeom prst="rect">
            <a:avLst/>
          </a:prstGeom>
          <a:noFill/>
        </p:spPr>
        <p:txBody>
          <a:bodyPr wrap="square">
            <a:spAutoFit/>
          </a:bodyPr>
          <a:lstStyle/>
          <a:p>
            <a:pPr>
              <a:defRPr sz="1800"/>
            </a:pPr>
            <a:r>
              <a:rPr lang="en-GB" sz="1400" b="1" dirty="0">
                <a:solidFill>
                  <a:srgbClr val="FF0000"/>
                </a:solidFill>
                <a:latin typeface="Calibri" panose="020F0502020204030204" pitchFamily="34" charset="0"/>
                <a:ea typeface="Calibri" panose="020F0502020204030204" pitchFamily="34" charset="0"/>
                <a:cs typeface="Calibri" panose="020F0502020204030204" pitchFamily="34" charset="0"/>
              </a:rPr>
              <a:t>Learn more: www.thinkuknow.co.uk</a:t>
            </a:r>
          </a:p>
        </p:txBody>
      </p:sp>
      <p:pic>
        <p:nvPicPr>
          <p:cNvPr id="2" name="Picture 1">
            <a:extLst>
              <a:ext uri="{FF2B5EF4-FFF2-40B4-BE49-F238E27FC236}">
                <a16:creationId xmlns:a16="http://schemas.microsoft.com/office/drawing/2014/main" id="{E624E194-57B3-B24F-5A4B-6A1BC92B894C}"/>
              </a:ext>
            </a:extLst>
          </p:cNvPr>
          <p:cNvPicPr>
            <a:picLocks noChangeAspect="1"/>
          </p:cNvPicPr>
          <p:nvPr/>
        </p:nvPicPr>
        <p:blipFill>
          <a:blip r:embed="rId4"/>
          <a:stretch>
            <a:fillRect/>
          </a:stretch>
        </p:blipFill>
        <p:spPr>
          <a:xfrm>
            <a:off x="0" y="186001"/>
            <a:ext cx="8334703" cy="830260"/>
          </a:xfrm>
          <a:prstGeom prst="rect">
            <a:avLst/>
          </a:prstGeom>
        </p:spPr>
      </p:pic>
    </p:spTree>
    <p:extLst>
      <p:ext uri="{BB962C8B-B14F-4D97-AF65-F5344CB8AC3E}">
        <p14:creationId xmlns:p14="http://schemas.microsoft.com/office/powerpoint/2010/main" val="21765818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7E585F-4320-9F89-6D26-1540899AF0BF}"/>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4B0FFFE-6349-BD67-DD54-DF2019F6869F}"/>
              </a:ext>
            </a:extLst>
          </p:cNvPr>
          <p:cNvPicPr>
            <a:picLocks noChangeAspect="1"/>
          </p:cNvPicPr>
          <p:nvPr/>
        </p:nvPicPr>
        <p:blipFill>
          <a:blip r:embed="rId3">
            <a:alphaModFix/>
          </a:blip>
          <a:stretch>
            <a:fillRect/>
          </a:stretch>
        </p:blipFill>
        <p:spPr>
          <a:xfrm>
            <a:off x="1377209" y="1399392"/>
            <a:ext cx="3522895" cy="326720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5" name="TextBox 4">
            <a:extLst>
              <a:ext uri="{FF2B5EF4-FFF2-40B4-BE49-F238E27FC236}">
                <a16:creationId xmlns:a16="http://schemas.microsoft.com/office/drawing/2014/main" id="{9C1091A0-9E00-E0AD-6DA6-EDD94FD57F8B}"/>
              </a:ext>
            </a:extLst>
          </p:cNvPr>
          <p:cNvSpPr txBox="1"/>
          <p:nvPr/>
        </p:nvSpPr>
        <p:spPr>
          <a:xfrm>
            <a:off x="199142" y="5192840"/>
            <a:ext cx="6096000" cy="1569660"/>
          </a:xfrm>
          <a:prstGeom prst="rect">
            <a:avLst/>
          </a:prstGeom>
          <a:noFill/>
        </p:spPr>
        <p:txBody>
          <a:bodyPr wrap="square">
            <a:spAutoFit/>
          </a:bodyPr>
          <a:lstStyle/>
          <a:p>
            <a:r>
              <a:rPr lang="en-GB" sz="3100" b="1" u="none" strike="noStrike" dirty="0">
                <a:solidFill>
                  <a:srgbClr val="00B050"/>
                </a:solidFill>
                <a:effectLst/>
                <a:latin typeface="Calibri" panose="020F0502020204030204" pitchFamily="34" charset="0"/>
              </a:rPr>
              <a:t>On the eleventh day of </a:t>
            </a:r>
            <a:r>
              <a:rPr lang="en-GB" sz="3100" b="1" u="none" strike="noStrike" dirty="0" err="1">
                <a:solidFill>
                  <a:srgbClr val="00B050"/>
                </a:solidFill>
                <a:effectLst/>
                <a:latin typeface="Calibri" panose="020F0502020204030204" pitchFamily="34" charset="0"/>
              </a:rPr>
              <a:t>Clickmas</a:t>
            </a:r>
            <a:r>
              <a:rPr lang="en-GB" sz="3100" b="1" u="none" strike="noStrike" dirty="0">
                <a:solidFill>
                  <a:srgbClr val="00B050"/>
                </a:solidFill>
                <a:effectLst/>
                <a:latin typeface="Calibri" panose="020F0502020204030204" pitchFamily="34" charset="0"/>
              </a:rPr>
              <a:t>, my wallet said to me,               “Avoid surprise bills!”</a:t>
            </a:r>
            <a:endParaRPr lang="en-GB" sz="3100" b="1" dirty="0">
              <a:solidFill>
                <a:srgbClr val="00B050"/>
              </a:solidFill>
            </a:endParaRPr>
          </a:p>
        </p:txBody>
      </p:sp>
      <p:sp>
        <p:nvSpPr>
          <p:cNvPr id="6" name="Content Placeholder 2">
            <a:extLst>
              <a:ext uri="{FF2B5EF4-FFF2-40B4-BE49-F238E27FC236}">
                <a16:creationId xmlns:a16="http://schemas.microsoft.com/office/drawing/2014/main" id="{EF60C653-B18B-8B11-0467-48E63C61D0F7}"/>
              </a:ext>
            </a:extLst>
          </p:cNvPr>
          <p:cNvSpPr txBox="1">
            <a:spLocks/>
          </p:cNvSpPr>
          <p:nvPr/>
        </p:nvSpPr>
        <p:spPr>
          <a:xfrm>
            <a:off x="6295142" y="1241737"/>
            <a:ext cx="5695502" cy="352012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With new games, apps and gadgets around, it’s easy for little clicks to add up fast! </a:t>
            </a:r>
          </a:p>
          <a:p>
            <a:pPr>
              <a:defRPr sz="1800"/>
            </a:pPr>
            <a:b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Loot boxes </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are built to grab your attention and to trick you into spending money. We really should avoid them!</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Never spend somebody else’s money without their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permission</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If you are worried about anything linked to money speak to a trusted adult</a:t>
            </a:r>
          </a:p>
          <a:p>
            <a:pPr>
              <a:defRPr sz="1800"/>
            </a:pP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defRPr sz="1800"/>
            </a:pPr>
            <a:b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br>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pic>
        <p:nvPicPr>
          <p:cNvPr id="2" name="Picture 1">
            <a:extLst>
              <a:ext uri="{FF2B5EF4-FFF2-40B4-BE49-F238E27FC236}">
                <a16:creationId xmlns:a16="http://schemas.microsoft.com/office/drawing/2014/main" id="{BD804470-4970-8CAC-65AD-5BB3B347AB97}"/>
              </a:ext>
            </a:extLst>
          </p:cNvPr>
          <p:cNvPicPr>
            <a:picLocks noChangeAspect="1"/>
          </p:cNvPicPr>
          <p:nvPr/>
        </p:nvPicPr>
        <p:blipFill>
          <a:blip r:embed="rId4"/>
          <a:stretch>
            <a:fillRect/>
          </a:stretch>
        </p:blipFill>
        <p:spPr>
          <a:xfrm>
            <a:off x="0" y="186001"/>
            <a:ext cx="8334703" cy="830260"/>
          </a:xfrm>
          <a:prstGeom prst="rect">
            <a:avLst/>
          </a:prstGeom>
        </p:spPr>
      </p:pic>
      <p:sp>
        <p:nvSpPr>
          <p:cNvPr id="4" name="TextBox 3">
            <a:extLst>
              <a:ext uri="{FF2B5EF4-FFF2-40B4-BE49-F238E27FC236}">
                <a16:creationId xmlns:a16="http://schemas.microsoft.com/office/drawing/2014/main" id="{099599D5-D79B-DC36-8012-CF6BCB4C3ED2}"/>
              </a:ext>
            </a:extLst>
          </p:cNvPr>
          <p:cNvSpPr txBox="1"/>
          <p:nvPr/>
        </p:nvSpPr>
        <p:spPr>
          <a:xfrm>
            <a:off x="6295142" y="6116262"/>
            <a:ext cx="5008180" cy="307777"/>
          </a:xfrm>
          <a:prstGeom prst="rect">
            <a:avLst/>
          </a:prstGeom>
          <a:noFill/>
        </p:spPr>
        <p:txBody>
          <a:bodyPr wrap="square">
            <a:spAutoFit/>
          </a:bodyPr>
          <a:lstStyle/>
          <a:p>
            <a:pPr>
              <a:defRPr sz="1800"/>
            </a:pPr>
            <a:r>
              <a:rPr lang="en-GB" sz="1400" b="1" dirty="0">
                <a:solidFill>
                  <a:srgbClr val="00B050"/>
                </a:solidFill>
                <a:latin typeface="Calibri" panose="020F0502020204030204" pitchFamily="34" charset="0"/>
                <a:ea typeface="Calibri" panose="020F0502020204030204" pitchFamily="34" charset="0"/>
                <a:cs typeface="Calibri" panose="020F0502020204030204" pitchFamily="34" charset="0"/>
              </a:rPr>
              <a:t>Learn more: www.nspcc.co.uk</a:t>
            </a:r>
          </a:p>
        </p:txBody>
      </p:sp>
    </p:spTree>
    <p:extLst>
      <p:ext uri="{BB962C8B-B14F-4D97-AF65-F5344CB8AC3E}">
        <p14:creationId xmlns:p14="http://schemas.microsoft.com/office/powerpoint/2010/main" val="6427090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7EABB4-1E01-8A85-239F-2E1719436562}"/>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DBB88F8A-FBE3-E828-AE04-9B4164723A26}"/>
              </a:ext>
            </a:extLst>
          </p:cNvPr>
          <p:cNvPicPr>
            <a:picLocks noChangeAspect="1"/>
          </p:cNvPicPr>
          <p:nvPr/>
        </p:nvPicPr>
        <p:blipFill>
          <a:blip r:embed="rId3">
            <a:alphaModFix/>
          </a:blip>
          <a:stretch>
            <a:fillRect/>
          </a:stretch>
        </p:blipFill>
        <p:spPr>
          <a:xfrm>
            <a:off x="1208690" y="1426777"/>
            <a:ext cx="3328530" cy="283433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5" name="TextBox 4">
            <a:extLst>
              <a:ext uri="{FF2B5EF4-FFF2-40B4-BE49-F238E27FC236}">
                <a16:creationId xmlns:a16="http://schemas.microsoft.com/office/drawing/2014/main" id="{EB275B21-BAF8-BAB2-60A9-9038A10C4396}"/>
              </a:ext>
            </a:extLst>
          </p:cNvPr>
          <p:cNvSpPr txBox="1"/>
          <p:nvPr/>
        </p:nvSpPr>
        <p:spPr>
          <a:xfrm>
            <a:off x="118513" y="4795897"/>
            <a:ext cx="5524181" cy="2062103"/>
          </a:xfrm>
          <a:prstGeom prst="rect">
            <a:avLst/>
          </a:prstGeom>
          <a:noFill/>
        </p:spPr>
        <p:txBody>
          <a:bodyPr wrap="square">
            <a:spAutoFit/>
          </a:bodyPr>
          <a:lstStyle/>
          <a:p>
            <a:r>
              <a:rPr lang="en-GB" sz="3100" b="1" u="none" strike="noStrike" dirty="0">
                <a:solidFill>
                  <a:srgbClr val="FF0000"/>
                </a:solidFill>
                <a:effectLst/>
                <a:latin typeface="Calibri" panose="020F0502020204030204" pitchFamily="34" charset="0"/>
              </a:rPr>
              <a:t>On the twelfth day of </a:t>
            </a:r>
            <a:r>
              <a:rPr lang="en-GB" sz="3100" b="1" u="none" strike="noStrike" dirty="0" err="1">
                <a:solidFill>
                  <a:srgbClr val="FF0000"/>
                </a:solidFill>
                <a:effectLst/>
                <a:latin typeface="Calibri" panose="020F0502020204030204" pitchFamily="34" charset="0"/>
              </a:rPr>
              <a:t>Clickmas</a:t>
            </a:r>
            <a:r>
              <a:rPr lang="en-GB" sz="3100" b="1" u="none" strike="noStrike" dirty="0">
                <a:solidFill>
                  <a:srgbClr val="FF0000"/>
                </a:solidFill>
                <a:effectLst/>
                <a:latin typeface="Calibri" panose="020F0502020204030204" pitchFamily="34" charset="0"/>
              </a:rPr>
              <a:t>,  our family said to me,</a:t>
            </a:r>
          </a:p>
          <a:p>
            <a:r>
              <a:rPr lang="en-GB" sz="3100" b="1" dirty="0">
                <a:solidFill>
                  <a:srgbClr val="FF0000"/>
                </a:solidFill>
                <a:latin typeface="Calibri" panose="020F0502020204030204" pitchFamily="34" charset="0"/>
              </a:rPr>
              <a:t>“Be smart with your AI and use it thoughtfully! </a:t>
            </a:r>
            <a:endParaRPr lang="en-GB" sz="3100" b="1" dirty="0">
              <a:solidFill>
                <a:srgbClr val="FF0000"/>
              </a:solidFill>
            </a:endParaRPr>
          </a:p>
        </p:txBody>
      </p:sp>
      <p:sp>
        <p:nvSpPr>
          <p:cNvPr id="6" name="Content Placeholder 2">
            <a:extLst>
              <a:ext uri="{FF2B5EF4-FFF2-40B4-BE49-F238E27FC236}">
                <a16:creationId xmlns:a16="http://schemas.microsoft.com/office/drawing/2014/main" id="{648675F4-6D9B-AEA6-BBF9-D86685008820}"/>
              </a:ext>
            </a:extLst>
          </p:cNvPr>
          <p:cNvSpPr txBox="1">
            <a:spLocks/>
          </p:cNvSpPr>
          <p:nvPr/>
        </p:nvSpPr>
        <p:spPr>
          <a:xfrm>
            <a:off x="6446735" y="1426777"/>
            <a:ext cx="5345872" cy="357498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defRPr sz="1800"/>
            </a:pPr>
            <a:endParaRPr lang="en-GB" sz="28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374564F2-F3F1-AF92-61C3-C39F0C8A8B7D}"/>
              </a:ext>
            </a:extLst>
          </p:cNvPr>
          <p:cNvSpPr txBox="1"/>
          <p:nvPr/>
        </p:nvSpPr>
        <p:spPr>
          <a:xfrm>
            <a:off x="5934905" y="1260523"/>
            <a:ext cx="5857702" cy="5262979"/>
          </a:xfrm>
          <a:prstGeom prst="rect">
            <a:avLst/>
          </a:prstGeom>
          <a:noFill/>
        </p:spPr>
        <p:txBody>
          <a:bodyPr wrap="square">
            <a:spAutoFit/>
          </a:bodyPr>
          <a:lstStyle/>
          <a:p>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Artificial Intelligence is everywhere from chatbots and filters to homework helpers and recommendation feeds</a:t>
            </a:r>
          </a:p>
          <a:p>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This </a:t>
            </a:r>
            <a:r>
              <a:rPr lang="en-GB" sz="2400" dirty="0" err="1">
                <a:solidFill>
                  <a:schemeClr val="tx1"/>
                </a:solidFill>
                <a:latin typeface="Calibri" panose="020F0502020204030204" pitchFamily="34" charset="0"/>
                <a:ea typeface="Calibri" panose="020F0502020204030204" pitchFamily="34" charset="0"/>
                <a:cs typeface="Calibri" panose="020F0502020204030204" pitchFamily="34" charset="0"/>
              </a:rPr>
              <a:t>Clickmas</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 let’s teach our family and ourselves to use AI safely,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ethically</a:t>
            </a:r>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 and </a:t>
            </a:r>
            <a:r>
              <a:rPr lang="en-GB" sz="2400" b="1" dirty="0">
                <a:solidFill>
                  <a:srgbClr val="00B050"/>
                </a:solidFill>
                <a:latin typeface="Calibri" panose="020F0502020204030204" pitchFamily="34" charset="0"/>
                <a:ea typeface="Calibri" panose="020F0502020204030204" pitchFamily="34" charset="0"/>
                <a:cs typeface="Calibri" panose="020F0502020204030204" pitchFamily="34" charset="0"/>
              </a:rPr>
              <a:t>responsibly</a:t>
            </a:r>
          </a:p>
          <a:p>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Discuss what you use with a trusted adult</a:t>
            </a:r>
          </a:p>
          <a:p>
            <a:endPar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Question what AI and chatbots tell you</a:t>
            </a:r>
          </a:p>
          <a:p>
            <a:endParaRPr lang="en-GB" sz="24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r>
              <a:rPr lang="en-GB" sz="2400" dirty="0">
                <a:solidFill>
                  <a:schemeClr val="tx1"/>
                </a:solidFill>
                <a:latin typeface="Calibri" panose="020F0502020204030204" pitchFamily="34" charset="0"/>
                <a:ea typeface="Calibri" panose="020F0502020204030204" pitchFamily="34" charset="0"/>
                <a:cs typeface="Calibri" panose="020F0502020204030204" pitchFamily="34" charset="0"/>
              </a:rPr>
              <a:t>AI can be amazing but the best intelligence is still human!</a:t>
            </a:r>
          </a:p>
        </p:txBody>
      </p:sp>
      <p:pic>
        <p:nvPicPr>
          <p:cNvPr id="2" name="Picture 1">
            <a:extLst>
              <a:ext uri="{FF2B5EF4-FFF2-40B4-BE49-F238E27FC236}">
                <a16:creationId xmlns:a16="http://schemas.microsoft.com/office/drawing/2014/main" id="{326DAA44-7DBA-5F6D-702B-32FDAD6B6CF8}"/>
              </a:ext>
            </a:extLst>
          </p:cNvPr>
          <p:cNvPicPr>
            <a:picLocks noChangeAspect="1"/>
          </p:cNvPicPr>
          <p:nvPr/>
        </p:nvPicPr>
        <p:blipFill>
          <a:blip r:embed="rId4"/>
          <a:stretch>
            <a:fillRect/>
          </a:stretch>
        </p:blipFill>
        <p:spPr>
          <a:xfrm>
            <a:off x="0" y="186001"/>
            <a:ext cx="8334703" cy="830260"/>
          </a:xfrm>
          <a:prstGeom prst="rect">
            <a:avLst/>
          </a:prstGeom>
        </p:spPr>
      </p:pic>
    </p:spTree>
    <p:extLst>
      <p:ext uri="{BB962C8B-B14F-4D97-AF65-F5344CB8AC3E}">
        <p14:creationId xmlns:p14="http://schemas.microsoft.com/office/powerpoint/2010/main" val="3863640199"/>
      </p:ext>
    </p:extLst>
  </p:cSld>
  <p:clrMapOvr>
    <a:masterClrMapping/>
  </p:clrMapOvr>
</p:sld>
</file>

<file path=ppt/theme/theme1.xml><?xml version="1.0" encoding="utf-8"?>
<a:theme xmlns:a="http://schemas.openxmlformats.org/drawingml/2006/main" name="Office Theme">
  <a:themeElements>
    <a:clrScheme name="Custom 1">
      <a:dk1>
        <a:srgbClr val="00206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09BC42EB01C5D4CA167F71B852275D2" ma:contentTypeVersion="16" ma:contentTypeDescription="Create a new document." ma:contentTypeScope="" ma:versionID="21664c1bf2011e3a9544399e79cd03ea">
  <xsd:schema xmlns:xsd="http://www.w3.org/2001/XMLSchema" xmlns:xs="http://www.w3.org/2001/XMLSchema" xmlns:p="http://schemas.microsoft.com/office/2006/metadata/properties" xmlns:ns2="f0c64b31-b0ea-4a32-bb03-40d7439c8d62" xmlns:ns3="4995db74-d797-48d0-b49a-469428747dd2" targetNamespace="http://schemas.microsoft.com/office/2006/metadata/properties" ma:root="true" ma:fieldsID="145c7f8dc2ea67cd022edd35aacf699c" ns2:_="" ns3:_="">
    <xsd:import namespace="f0c64b31-b0ea-4a32-bb03-40d7439c8d62"/>
    <xsd:import namespace="4995db74-d797-48d0-b49a-469428747dd2"/>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SearchProperties"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c64b31-b0ea-4a32-bb03-40d7439c8d6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descriptio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f44cf4f-0c19-4506-853f-cc2e0bf12af6"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bjectDetectorVersions" ma:index="22" nillable="true" ma:displayName="MediaServiceObjectDetectorVersions" ma:description="" ma:hidden="true" ma:indexed="true" ma:internalName="MediaServiceObjectDetectorVersions"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95db74-d797-48d0-b49a-469428747dd2"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30e9c534-0b0a-4dd9-a7f3-c52c18d63adf}" ma:internalName="TaxCatchAll" ma:showField="CatchAllData" ma:web="4995db74-d797-48d0-b49a-469428747dd2">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f0c64b31-b0ea-4a32-bb03-40d7439c8d62">
      <Terms xmlns="http://schemas.microsoft.com/office/infopath/2007/PartnerControls"/>
    </lcf76f155ced4ddcb4097134ff3c332f>
    <TaxCatchAll xmlns="4995db74-d797-48d0-b49a-469428747dd2" xsi:nil="true"/>
  </documentManagement>
</p:properties>
</file>

<file path=customXml/itemProps1.xml><?xml version="1.0" encoding="utf-8"?>
<ds:datastoreItem xmlns:ds="http://schemas.openxmlformats.org/officeDocument/2006/customXml" ds:itemID="{C54C4ECA-D736-4749-9599-77C41244F67F}"/>
</file>

<file path=customXml/itemProps2.xml><?xml version="1.0" encoding="utf-8"?>
<ds:datastoreItem xmlns:ds="http://schemas.openxmlformats.org/officeDocument/2006/customXml" ds:itemID="{A7DC1C4D-3C4E-4E39-9DEC-B92F11B291C0}"/>
</file>

<file path=customXml/itemProps3.xml><?xml version="1.0" encoding="utf-8"?>
<ds:datastoreItem xmlns:ds="http://schemas.openxmlformats.org/officeDocument/2006/customXml" ds:itemID="{BB3997FF-2231-4175-BE3E-DF2EE5247C0F}"/>
</file>

<file path=docProps/app.xml><?xml version="1.0" encoding="utf-8"?>
<Properties xmlns="http://schemas.openxmlformats.org/officeDocument/2006/extended-properties" xmlns:vt="http://schemas.openxmlformats.org/officeDocument/2006/docPropsVTypes">
  <TotalTime>10595</TotalTime>
  <Words>7418</Words>
  <Application>Microsoft Office PowerPoint</Application>
  <PresentationFormat>Widescreen</PresentationFormat>
  <Paragraphs>449</Paragraphs>
  <Slides>12</Slides>
  <Notes>12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Kate Crawford</dc:creator>
  <cp:lastModifiedBy>Nikola McGuinness</cp:lastModifiedBy>
  <cp:revision>18</cp:revision>
  <cp:lastPrinted>2025-11-26T09:44:42Z</cp:lastPrinted>
  <dcterms:created xsi:type="dcterms:W3CDTF">2023-06-12T12:11:59Z</dcterms:created>
  <dcterms:modified xsi:type="dcterms:W3CDTF">2025-11-26T15:20:26Z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0x010100909BC42EB01C5D4CA167F71B852275D2</vt:lpwstr>
  </property>
</Properties>
</file>